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80" r:id="rId2"/>
    <p:sldId id="268" r:id="rId3"/>
    <p:sldId id="272" r:id="rId4"/>
    <p:sldId id="281" r:id="rId5"/>
    <p:sldId id="282" r:id="rId6"/>
    <p:sldId id="283" r:id="rId7"/>
    <p:sldId id="284" r:id="rId8"/>
    <p:sldId id="285" r:id="rId9"/>
    <p:sldId id="287" r:id="rId10"/>
    <p:sldId id="288" r:id="rId11"/>
  </p:sldIdLst>
  <p:sldSz cx="9144000" cy="6858000" type="screen4x3"/>
  <p:notesSz cx="7010400" cy="9296400"/>
  <p:embeddedFontLst>
    <p:embeddedFont>
      <p:font typeface="Roboto" panose="02000000000000000000" pitchFamily="2" charset="0"/>
      <p:regular r:id="rId14"/>
      <p:bold r:id="rId15"/>
      <p:italic r:id="rId16"/>
      <p:boldItalic r:id="rId17"/>
    </p:embeddedFont>
    <p:embeddedFont>
      <p:font typeface="Twinkl" panose="020B0604020202020204"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B6D9"/>
    <a:srgbClr val="B9D46E"/>
    <a:srgbClr val="F1884C"/>
    <a:srgbClr val="FFE863"/>
    <a:srgbClr val="FACBCB"/>
    <a:srgbClr val="01407D"/>
    <a:srgbClr val="643C90"/>
    <a:srgbClr val="8ACBC0"/>
    <a:srgbClr val="9D9CCD"/>
    <a:srgbClr val="90C8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92965" autoAdjust="0"/>
  </p:normalViewPr>
  <p:slideViewPr>
    <p:cSldViewPr snapToGrid="0" showGuides="1">
      <p:cViewPr varScale="1">
        <p:scale>
          <a:sx n="80" d="100"/>
          <a:sy n="80" d="100"/>
        </p:scale>
        <p:origin x="2035" y="4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B34F151-63AC-41CE-96F5-7702E930870C}" type="datetimeFigureOut">
              <a:rPr lang="en-GB" smtClean="0"/>
              <a:t>31/01/2024</a:t>
            </a:fld>
            <a:endParaRPr lang="en-GB"/>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D02C5D1-7818-41B5-ABAD-5E4B38A5388F}" type="datetimeFigureOut">
              <a:rPr lang="en-GB" smtClean="0"/>
              <a:t>31/01/2024</a:t>
            </a:fld>
            <a:endParaRPr lang="en-GB"/>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home-key-stage-1-subjects/ict/internet-safety"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resources/home-key-stage-1-subjects/ict/internet-safety"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34340" y="607856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rgbClr val="FFFFFF"/>
          </a:solidFill>
          <a:ln w="31750" cap="rnd">
            <a:solidFill>
              <a:srgbClr val="01407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a:extLst>
              <a:ext uri="{FF2B5EF4-FFF2-40B4-BE49-F238E27FC236}">
                <a16:creationId xmlns:a16="http://schemas.microsoft.com/office/drawing/2014/main" id="{112EEDDC-D1C1-386A-F215-95759F36D90F}"/>
              </a:ext>
            </a:extLst>
          </p:cNvPr>
          <p:cNvSpPr/>
          <p:nvPr userDrawn="1"/>
        </p:nvSpPr>
        <p:spPr>
          <a:xfrm>
            <a:off x="457200" y="605570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a:prstGeom prst="roundRect">
            <a:avLst>
              <a:gd name="adj" fmla="val 9641"/>
            </a:avLst>
          </a:prstGeom>
        </p:spPr>
        <p:txBody>
          <a:bodyPr>
            <a:noAutofit/>
          </a:bodyPr>
          <a:lstStyle>
            <a:lvl1pPr algn="ctr">
              <a:defRPr>
                <a:latin typeface="Twinkl"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4462932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twinkl.com.au/resources/home-key-stage-1-subjects/ict/internet-safety"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4.pn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3.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5.pn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3.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6.pn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3.xml"/><Relationship Id="rId4" Type="http://schemas.openxmlformats.org/officeDocument/2006/relationships/slide" Target="slide5.xml"/></Relationships>
</file>

<file path=ppt/slides/_rels/slide6.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7.pn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3.xml"/><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6.xml"/><Relationship Id="rId7" Type="http://schemas.openxmlformats.org/officeDocument/2006/relationships/image" Target="../media/image8.pn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3.xml"/><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10.pn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3.xml"/><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11.pn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3.xml"/><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8442"/>
            <a:ext cx="8220075" cy="652318"/>
          </a:xfrm>
        </p:spPr>
        <p:txBody>
          <a:bodyPr/>
          <a:lstStyle/>
          <a:p>
            <a:pPr algn="ctr"/>
            <a:r>
              <a:rPr lang="en-GB" altLang="en-US" sz="2800" dirty="0">
                <a:solidFill>
                  <a:srgbClr val="643C90"/>
                </a:solidFill>
                <a:latin typeface="Roboto" panose="02000000000000000000" pitchFamily="2" charset="0"/>
                <a:ea typeface="Roboto" panose="02000000000000000000" pitchFamily="2" charset="0"/>
                <a:cs typeface="Arial" panose="020B0604020202020204" pitchFamily="34" charset="0"/>
              </a:rPr>
              <a:t>Disclaimer</a:t>
            </a:r>
          </a:p>
        </p:txBody>
      </p:sp>
      <p:sp>
        <p:nvSpPr>
          <p:cNvPr id="14" name="Title 2"/>
          <p:cNvSpPr>
            <a:spLocks/>
          </p:cNvSpPr>
          <p:nvPr/>
        </p:nvSpPr>
        <p:spPr bwMode="auto">
          <a:xfrm>
            <a:off x="457200" y="632414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10" name="Group 9"/>
          <p:cNvGrpSpPr/>
          <p:nvPr/>
        </p:nvGrpSpPr>
        <p:grpSpPr>
          <a:xfrm>
            <a:off x="743837" y="1471737"/>
            <a:ext cx="7644513" cy="2295228"/>
            <a:chOff x="743837" y="1344834"/>
            <a:chExt cx="7644513" cy="2295228"/>
          </a:xfrm>
        </p:grpSpPr>
        <p:sp>
          <p:nvSpPr>
            <p:cNvPr id="6" name="Rectangle 5"/>
            <p:cNvSpPr/>
            <p:nvPr/>
          </p:nvSpPr>
          <p:spPr>
            <a:xfrm>
              <a:off x="743837" y="1344834"/>
              <a:ext cx="1266195" cy="273960"/>
            </a:xfrm>
            <a:prstGeom prst="rect">
              <a:avLst/>
            </a:prstGeom>
            <a:solidFill>
              <a:srgbClr val="9D9CCD"/>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8" name="Rectangle 7"/>
            <p:cNvSpPr/>
            <p:nvPr/>
          </p:nvSpPr>
          <p:spPr>
            <a:xfrm>
              <a:off x="755650" y="1618794"/>
              <a:ext cx="7632700" cy="2021268"/>
            </a:xfrm>
            <a:prstGeom prst="rect">
              <a:avLst/>
            </a:prstGeom>
            <a:noFill/>
            <a:ln w="19050">
              <a:solidFill>
                <a:srgbClr val="01407D"/>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2" name="Rectangle 1"/>
          <p:cNvSpPr/>
          <p:nvPr/>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Tree>
    <p:extLst>
      <p:ext uri="{BB962C8B-B14F-4D97-AF65-F5344CB8AC3E}">
        <p14:creationId xmlns:p14="http://schemas.microsoft.com/office/powerpoint/2010/main" val="1269770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137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C1CC5198-9EFB-C74C-AB0C-4B31E6FB5317}"/>
              </a:ext>
            </a:extLst>
          </p:cNvPr>
          <p:cNvSpPr/>
          <p:nvPr/>
        </p:nvSpPr>
        <p:spPr>
          <a:xfrm>
            <a:off x="0" y="5868365"/>
            <a:ext cx="1307939" cy="9896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2"/>
            <a:extLst>
              <a:ext uri="{FF2B5EF4-FFF2-40B4-BE49-F238E27FC236}">
                <a16:creationId xmlns:a16="http://schemas.microsoft.com/office/drawing/2014/main" id="{F676E1C9-5303-E84D-93A4-5C22FB86BCA2}"/>
              </a:ext>
            </a:extLst>
          </p:cNvPr>
          <p:cNvSpPr/>
          <p:nvPr/>
        </p:nvSpPr>
        <p:spPr>
          <a:xfrm>
            <a:off x="7836061" y="5868365"/>
            <a:ext cx="1307939" cy="9896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252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Tabs">
            <a:extLst>
              <a:ext uri="{FF2B5EF4-FFF2-40B4-BE49-F238E27FC236}">
                <a16:creationId xmlns:a16="http://schemas.microsoft.com/office/drawing/2014/main" id="{BC31FB38-260E-9CA4-927D-D5266BA48723}"/>
              </a:ext>
            </a:extLst>
          </p:cNvPr>
          <p:cNvGrpSpPr/>
          <p:nvPr/>
        </p:nvGrpSpPr>
        <p:grpSpPr>
          <a:xfrm>
            <a:off x="655455" y="531236"/>
            <a:ext cx="7857366" cy="5730583"/>
            <a:chOff x="655455" y="531236"/>
            <a:chExt cx="7857366" cy="5730583"/>
          </a:xfrm>
        </p:grpSpPr>
        <p:sp>
          <p:nvSpPr>
            <p:cNvPr id="3" name="Rounded Rectangle 2"/>
            <p:cNvSpPr/>
            <p:nvPr/>
          </p:nvSpPr>
          <p:spPr>
            <a:xfrm>
              <a:off x="655455" y="783511"/>
              <a:ext cx="7857366" cy="5478308"/>
            </a:xfrm>
            <a:prstGeom prst="roundRect">
              <a:avLst>
                <a:gd name="adj" fmla="val 101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rapezoid 24"/>
            <p:cNvSpPr/>
            <p:nvPr/>
          </p:nvSpPr>
          <p:spPr>
            <a:xfrm>
              <a:off x="5913613" y="552888"/>
              <a:ext cx="1630187" cy="606902"/>
            </a:xfrm>
            <a:prstGeom prst="trapezoid">
              <a:avLst>
                <a:gd name="adj" fmla="val 15153"/>
              </a:avLst>
            </a:prstGeom>
            <a:solidFill>
              <a:srgbClr val="8ACBC0">
                <a:alpha val="4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rapezoid 22"/>
            <p:cNvSpPr/>
            <p:nvPr/>
          </p:nvSpPr>
          <p:spPr>
            <a:xfrm>
              <a:off x="4618943" y="552888"/>
              <a:ext cx="1382219" cy="606902"/>
            </a:xfrm>
            <a:prstGeom prst="trapezoid">
              <a:avLst>
                <a:gd name="adj" fmla="val 15153"/>
              </a:avLst>
            </a:prstGeom>
            <a:solidFill>
              <a:srgbClr val="8ACBC0">
                <a:alpha val="4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hlinkClick r:id="rId2" action="ppaction://hlinksldjump"/>
            </p:cNvPr>
            <p:cNvSpPr txBox="1"/>
            <p:nvPr/>
          </p:nvSpPr>
          <p:spPr>
            <a:xfrm>
              <a:off x="4733634" y="533399"/>
              <a:ext cx="1170650" cy="261610"/>
            </a:xfrm>
            <a:prstGeom prst="rect">
              <a:avLst/>
            </a:prstGeom>
            <a:noFill/>
          </p:spPr>
          <p:txBody>
            <a:bodyPr wrap="square" rtlCol="0">
              <a:spAutoFit/>
            </a:bodyPr>
            <a:lstStyle/>
            <a:p>
              <a:pPr algn="ctr"/>
              <a:r>
                <a:rPr lang="en-GB" sz="1050" b="1" dirty="0"/>
                <a:t>Online Bullying</a:t>
              </a:r>
            </a:p>
          </p:txBody>
        </p:sp>
        <p:sp>
          <p:nvSpPr>
            <p:cNvPr id="21" name="Trapezoid 20"/>
            <p:cNvSpPr/>
            <p:nvPr/>
          </p:nvSpPr>
          <p:spPr>
            <a:xfrm>
              <a:off x="3329518" y="552888"/>
              <a:ext cx="1382219" cy="606902"/>
            </a:xfrm>
            <a:prstGeom prst="trapezoid">
              <a:avLst>
                <a:gd name="adj" fmla="val 15153"/>
              </a:avLst>
            </a:prstGeom>
            <a:solidFill>
              <a:srgbClr val="8ACBC0">
                <a:alpha val="4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hlinkClick r:id="rId3" action="ppaction://hlinksldjump"/>
            </p:cNvPr>
            <p:cNvSpPr txBox="1"/>
            <p:nvPr/>
          </p:nvSpPr>
          <p:spPr>
            <a:xfrm>
              <a:off x="3457007" y="533399"/>
              <a:ext cx="1170650" cy="261610"/>
            </a:xfrm>
            <a:prstGeom prst="rect">
              <a:avLst/>
            </a:prstGeom>
            <a:noFill/>
          </p:spPr>
          <p:txBody>
            <a:bodyPr wrap="square" rtlCol="0">
              <a:spAutoFit/>
            </a:bodyPr>
            <a:lstStyle/>
            <a:p>
              <a:pPr algn="ctr"/>
              <a:r>
                <a:rPr lang="en-GB" sz="1050" b="1" dirty="0"/>
                <a:t>Making Friends</a:t>
              </a:r>
            </a:p>
          </p:txBody>
        </p:sp>
        <p:sp>
          <p:nvSpPr>
            <p:cNvPr id="15" name="Trapezoid 14"/>
            <p:cNvSpPr/>
            <p:nvPr/>
          </p:nvSpPr>
          <p:spPr>
            <a:xfrm>
              <a:off x="666589" y="552888"/>
              <a:ext cx="1435262" cy="606902"/>
            </a:xfrm>
            <a:prstGeom prst="trapezoid">
              <a:avLst>
                <a:gd name="adj" fmla="val 15153"/>
              </a:avLst>
            </a:prstGeom>
            <a:solidFill>
              <a:srgbClr val="8ACB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rapezoid 6"/>
            <p:cNvSpPr/>
            <p:nvPr/>
          </p:nvSpPr>
          <p:spPr>
            <a:xfrm>
              <a:off x="2034848" y="552888"/>
              <a:ext cx="1382219" cy="606902"/>
            </a:xfrm>
            <a:prstGeom prst="trapezoid">
              <a:avLst>
                <a:gd name="adj" fmla="val 15153"/>
              </a:avLst>
            </a:prstGeom>
            <a:solidFill>
              <a:srgbClr val="8ACBC0">
                <a:alpha val="4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655455" y="783510"/>
              <a:ext cx="7857366" cy="695915"/>
            </a:xfrm>
            <a:prstGeom prst="roundRect">
              <a:avLst>
                <a:gd name="adj" fmla="val 6202"/>
              </a:avLst>
            </a:prstGeom>
            <a:solidFill>
              <a:srgbClr val="8ACBC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1851729" y="950612"/>
              <a:ext cx="6161972" cy="254898"/>
            </a:xfrm>
            <a:prstGeom prst="roundRect">
              <a:avLst>
                <a:gd name="adj" fmla="val 5000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rapezoid 9"/>
            <p:cNvSpPr/>
            <p:nvPr/>
          </p:nvSpPr>
          <p:spPr>
            <a:xfrm>
              <a:off x="727075" y="740409"/>
              <a:ext cx="1320800" cy="100803"/>
            </a:xfrm>
            <a:prstGeom prst="trapezoid">
              <a:avLst>
                <a:gd name="adj" fmla="val 20972"/>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a:hlinkClick r:id="" action="ppaction://hlinkshowjump?jump=previousslide"/>
            </p:cNvPr>
            <p:cNvSpPr/>
            <p:nvPr/>
          </p:nvSpPr>
          <p:spPr>
            <a:xfrm flipH="1">
              <a:off x="764697" y="995117"/>
              <a:ext cx="299406" cy="210393"/>
            </a:xfrm>
            <a:prstGeom prst="rightArrow">
              <a:avLst>
                <a:gd name="adj1" fmla="val 34155"/>
                <a:gd name="adj2" fmla="val 50000"/>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a:hlinkClick r:id="" action="ppaction://hlinkshowjump?jump=nextslide"/>
            </p:cNvPr>
            <p:cNvSpPr/>
            <p:nvPr/>
          </p:nvSpPr>
          <p:spPr>
            <a:xfrm>
              <a:off x="1173345" y="995117"/>
              <a:ext cx="299406" cy="210393"/>
            </a:xfrm>
            <a:prstGeom prst="rightArrow">
              <a:avLst>
                <a:gd name="adj1" fmla="val 34155"/>
                <a:gd name="adj2" fmla="val 50000"/>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ircular Arrow 12"/>
            <p:cNvSpPr/>
            <p:nvPr/>
          </p:nvSpPr>
          <p:spPr>
            <a:xfrm>
              <a:off x="1516083" y="976910"/>
              <a:ext cx="244816" cy="246806"/>
            </a:xfrm>
            <a:prstGeom prst="circularArrow">
              <a:avLst>
                <a:gd name="adj1" fmla="val 14387"/>
                <a:gd name="adj2" fmla="val 1103042"/>
                <a:gd name="adj3" fmla="val 20455631"/>
                <a:gd name="adj4" fmla="val 1587046"/>
                <a:gd name="adj5" fmla="val 19222"/>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hlinkClick r:id="rId4" action="ppaction://hlinksldjump"/>
            </p:cNvPr>
            <p:cNvSpPr txBox="1"/>
            <p:nvPr/>
          </p:nvSpPr>
          <p:spPr>
            <a:xfrm>
              <a:off x="2162337" y="533399"/>
              <a:ext cx="1170650" cy="261610"/>
            </a:xfrm>
            <a:prstGeom prst="rect">
              <a:avLst/>
            </a:prstGeom>
            <a:noFill/>
          </p:spPr>
          <p:txBody>
            <a:bodyPr wrap="square" rtlCol="0">
              <a:spAutoFit/>
            </a:bodyPr>
            <a:lstStyle/>
            <a:p>
              <a:pPr marL="0" marR="0" lvl="0" indent="0" algn="ctr" rtl="0">
                <a:spcBef>
                  <a:spcPts val="0"/>
                </a:spcBef>
                <a:spcAft>
                  <a:spcPts val="0"/>
                </a:spcAft>
                <a:buNone/>
              </a:pPr>
              <a:r>
                <a:rPr lang="en-GB" sz="1050" b="1" dirty="0">
                  <a:solidFill>
                    <a:schemeClr val="dk1"/>
                  </a:solidFill>
                  <a:ea typeface="Arial"/>
                  <a:cs typeface="Arial"/>
                  <a:sym typeface="Arial"/>
                </a:rPr>
                <a:t>Online Gaming</a:t>
              </a:r>
              <a:endParaRPr lang="en-GB" sz="900" dirty="0"/>
            </a:p>
          </p:txBody>
        </p:sp>
        <p:sp>
          <p:nvSpPr>
            <p:cNvPr id="32" name="TextBox 31">
              <a:hlinkClick r:id="rId5" action="ppaction://hlinksldjump"/>
            </p:cNvPr>
            <p:cNvSpPr txBox="1"/>
            <p:nvPr/>
          </p:nvSpPr>
          <p:spPr>
            <a:xfrm>
              <a:off x="806987" y="531236"/>
              <a:ext cx="1170650" cy="261610"/>
            </a:xfrm>
            <a:prstGeom prst="rect">
              <a:avLst/>
            </a:prstGeom>
            <a:noFill/>
          </p:spPr>
          <p:txBody>
            <a:bodyPr wrap="square" rtlCol="0">
              <a:spAutoFit/>
            </a:bodyPr>
            <a:lstStyle/>
            <a:p>
              <a:pPr algn="ctr"/>
              <a:r>
                <a:rPr lang="en-GB" sz="1050" b="1" dirty="0"/>
                <a:t>Welcome Page</a:t>
              </a:r>
            </a:p>
          </p:txBody>
        </p:sp>
        <p:sp>
          <p:nvSpPr>
            <p:cNvPr id="70" name="TextBox 69"/>
            <p:cNvSpPr txBox="1"/>
            <p:nvPr/>
          </p:nvSpPr>
          <p:spPr>
            <a:xfrm>
              <a:off x="1921454" y="931022"/>
              <a:ext cx="1862130" cy="276999"/>
            </a:xfrm>
            <a:prstGeom prst="rect">
              <a:avLst/>
            </a:prstGeom>
            <a:noFill/>
          </p:spPr>
          <p:txBody>
            <a:bodyPr wrap="square" rtlCol="0">
              <a:spAutoFit/>
            </a:bodyPr>
            <a:lstStyle/>
            <a:p>
              <a:pPr>
                <a:defRPr/>
              </a:pPr>
              <a:r>
                <a:rPr lang="en-GB" altLang="en-US" sz="1200" dirty="0" err="1"/>
                <a:t>www.onlinesafety.com</a:t>
              </a:r>
              <a:endParaRPr lang="en-GB" altLang="en-US" sz="1200" dirty="0"/>
            </a:p>
          </p:txBody>
        </p:sp>
        <p:sp>
          <p:nvSpPr>
            <p:cNvPr id="77" name="TextBox 76">
              <a:hlinkClick r:id="rId6" action="ppaction://hlinksldjump"/>
            </p:cNvPr>
            <p:cNvSpPr txBox="1"/>
            <p:nvPr/>
          </p:nvSpPr>
          <p:spPr>
            <a:xfrm>
              <a:off x="6009352" y="533399"/>
              <a:ext cx="1458248" cy="253916"/>
            </a:xfrm>
            <a:prstGeom prst="rect">
              <a:avLst/>
            </a:prstGeom>
            <a:noFill/>
          </p:spPr>
          <p:txBody>
            <a:bodyPr wrap="square" rtlCol="0">
              <a:spAutoFit/>
            </a:bodyPr>
            <a:lstStyle/>
            <a:p>
              <a:pPr algn="ctr"/>
              <a:r>
                <a:rPr lang="en-GB" sz="1050" b="1" dirty="0"/>
                <a:t>Sharing Information</a:t>
              </a:r>
            </a:p>
          </p:txBody>
        </p:sp>
      </p:grpSp>
      <p:sp>
        <p:nvSpPr>
          <p:cNvPr id="33" name="Oval 32"/>
          <p:cNvSpPr/>
          <p:nvPr/>
        </p:nvSpPr>
        <p:spPr>
          <a:xfrm>
            <a:off x="4381500" y="2362200"/>
            <a:ext cx="365760" cy="365760"/>
          </a:xfrm>
          <a:prstGeom prst="ellipse">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4953000" y="2918460"/>
            <a:ext cx="365760" cy="365760"/>
          </a:xfrm>
          <a:prstGeom prst="ellipse">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4381500" y="3497580"/>
            <a:ext cx="365760" cy="365760"/>
          </a:xfrm>
          <a:prstGeom prst="ellipse">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3832860" y="2918460"/>
            <a:ext cx="365760" cy="365760"/>
          </a:xfrm>
          <a:prstGeom prst="ellipse">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4015740" y="2537460"/>
            <a:ext cx="365760" cy="365760"/>
          </a:xfrm>
          <a:prstGeom prst="ellipse">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4015740" y="3288030"/>
            <a:ext cx="365760" cy="365760"/>
          </a:xfrm>
          <a:prstGeom prst="ellipse">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4751070" y="2537460"/>
            <a:ext cx="365760" cy="365760"/>
          </a:xfrm>
          <a:prstGeom prst="ellipse">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a:off x="4747260" y="3322320"/>
            <a:ext cx="365760" cy="365760"/>
          </a:xfrm>
          <a:prstGeom prst="ellipse">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p:cNvSpPr/>
          <p:nvPr/>
        </p:nvSpPr>
        <p:spPr>
          <a:xfrm>
            <a:off x="4381500" y="2358390"/>
            <a:ext cx="365760" cy="365760"/>
          </a:xfrm>
          <a:prstGeom prst="ellipse">
            <a:avLst/>
          </a:prstGeom>
          <a:solidFill>
            <a:srgbClr val="9D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4953000" y="2914650"/>
            <a:ext cx="365760" cy="365760"/>
          </a:xfrm>
          <a:prstGeom prst="ellipse">
            <a:avLst/>
          </a:prstGeom>
          <a:solidFill>
            <a:srgbClr val="9D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p:nvSpPr>
        <p:spPr>
          <a:xfrm>
            <a:off x="4381500" y="3493770"/>
            <a:ext cx="365760" cy="365760"/>
          </a:xfrm>
          <a:prstGeom prst="ellipse">
            <a:avLst/>
          </a:prstGeom>
          <a:solidFill>
            <a:srgbClr val="9D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a:off x="3832860" y="2914650"/>
            <a:ext cx="365760" cy="365760"/>
          </a:xfrm>
          <a:prstGeom prst="ellipse">
            <a:avLst/>
          </a:prstGeom>
          <a:solidFill>
            <a:srgbClr val="9D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4015740" y="2533650"/>
            <a:ext cx="365760" cy="365760"/>
          </a:xfrm>
          <a:prstGeom prst="ellipse">
            <a:avLst/>
          </a:prstGeom>
          <a:solidFill>
            <a:srgbClr val="9D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4015740" y="3284220"/>
            <a:ext cx="365760" cy="365760"/>
          </a:xfrm>
          <a:prstGeom prst="ellipse">
            <a:avLst/>
          </a:prstGeom>
          <a:solidFill>
            <a:srgbClr val="9D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4751070" y="2533650"/>
            <a:ext cx="365760" cy="365760"/>
          </a:xfrm>
          <a:prstGeom prst="ellipse">
            <a:avLst/>
          </a:prstGeom>
          <a:solidFill>
            <a:srgbClr val="9D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4747260" y="3318510"/>
            <a:ext cx="365760" cy="365760"/>
          </a:xfrm>
          <a:prstGeom prst="ellipse">
            <a:avLst/>
          </a:prstGeom>
          <a:solidFill>
            <a:srgbClr val="9D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4381500" y="2358390"/>
            <a:ext cx="365760" cy="365760"/>
          </a:xfrm>
          <a:prstGeom prst="ellipse">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4953000" y="2914650"/>
            <a:ext cx="365760" cy="365760"/>
          </a:xfrm>
          <a:prstGeom prst="ellipse">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4381500" y="3493770"/>
            <a:ext cx="365760" cy="365760"/>
          </a:xfrm>
          <a:prstGeom prst="ellipse">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3832860" y="2914650"/>
            <a:ext cx="365760" cy="365760"/>
          </a:xfrm>
          <a:prstGeom prst="ellipse">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4015740" y="2533650"/>
            <a:ext cx="365760" cy="365760"/>
          </a:xfrm>
          <a:prstGeom prst="ellipse">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4015740" y="3284220"/>
            <a:ext cx="365760" cy="365760"/>
          </a:xfrm>
          <a:prstGeom prst="ellipse">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4751070" y="2533650"/>
            <a:ext cx="365760" cy="365760"/>
          </a:xfrm>
          <a:prstGeom prst="ellipse">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p:cNvSpPr/>
          <p:nvPr/>
        </p:nvSpPr>
        <p:spPr>
          <a:xfrm>
            <a:off x="4747260" y="3318510"/>
            <a:ext cx="365760" cy="365760"/>
          </a:xfrm>
          <a:prstGeom prst="ellipse">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p:cNvSpPr txBox="1"/>
          <p:nvPr/>
        </p:nvSpPr>
        <p:spPr>
          <a:xfrm>
            <a:off x="3870960" y="3878580"/>
            <a:ext cx="1516380" cy="400110"/>
          </a:xfrm>
          <a:prstGeom prst="rect">
            <a:avLst/>
          </a:prstGeom>
          <a:noFill/>
        </p:spPr>
        <p:txBody>
          <a:bodyPr wrap="square" rtlCol="0">
            <a:spAutoFit/>
          </a:bodyPr>
          <a:lstStyle/>
          <a:p>
            <a:pPr algn="ctr"/>
            <a:r>
              <a:rPr lang="en-GB" sz="2000" b="1" dirty="0"/>
              <a:t>Loading …. </a:t>
            </a:r>
          </a:p>
        </p:txBody>
      </p:sp>
      <p:pic>
        <p:nvPicPr>
          <p:cNvPr id="49" name="Teacher"/>
          <p:cNvPicPr>
            <a:picLocks noChangeAspect="1"/>
          </p:cNvPicPr>
          <p:nvPr/>
        </p:nvPicPr>
        <p:blipFill rotWithShape="1">
          <a:blip r:embed="rId7" cstate="screen">
            <a:extLst>
              <a:ext uri="{28A0092B-C50C-407E-A947-70E740481C1C}">
                <a14:useLocalDpi xmlns:a14="http://schemas.microsoft.com/office/drawing/2010/main"/>
              </a:ext>
            </a:extLst>
          </a:blip>
          <a:srcRect t="-1916"/>
          <a:stretch/>
        </p:blipFill>
        <p:spPr>
          <a:xfrm>
            <a:off x="350733" y="1541183"/>
            <a:ext cx="2513516" cy="4840095"/>
          </a:xfrm>
          <a:prstGeom prst="rect">
            <a:avLst/>
          </a:prstGeom>
          <a:ln w="28575">
            <a:noFill/>
          </a:ln>
          <a:effectLst/>
        </p:spPr>
      </p:pic>
      <p:sp>
        <p:nvSpPr>
          <p:cNvPr id="67" name="Rounded Rectangle 66"/>
          <p:cNvSpPr/>
          <p:nvPr/>
        </p:nvSpPr>
        <p:spPr>
          <a:xfrm>
            <a:off x="3226452" y="2148180"/>
            <a:ext cx="4088744" cy="849630"/>
          </a:xfrm>
          <a:prstGeom prst="roundRect">
            <a:avLst/>
          </a:prstGeom>
          <a:solidFill>
            <a:schemeClr val="bg1"/>
          </a:solidFill>
          <a:ln w="28575">
            <a:solidFill>
              <a:srgbClr val="01407D"/>
            </a:solidFill>
          </a:ln>
          <a:effectLst>
            <a:outerShdw dist="38100" dir="2700000" algn="tl" rotWithShape="0">
              <a:srgbClr val="90C8E5"/>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The Internet is amazing when used safely and correctly.  </a:t>
            </a:r>
          </a:p>
        </p:txBody>
      </p:sp>
      <p:sp>
        <p:nvSpPr>
          <p:cNvPr id="68" name="Rounded Rectangle 67"/>
          <p:cNvSpPr/>
          <p:nvPr/>
        </p:nvSpPr>
        <p:spPr>
          <a:xfrm>
            <a:off x="3226452" y="3257491"/>
            <a:ext cx="4088744" cy="854246"/>
          </a:xfrm>
          <a:prstGeom prst="roundRect">
            <a:avLst/>
          </a:prstGeom>
          <a:solidFill>
            <a:schemeClr val="bg1"/>
          </a:solidFill>
          <a:ln w="28575">
            <a:solidFill>
              <a:srgbClr val="01407D"/>
            </a:solidFill>
          </a:ln>
          <a:effectLst>
            <a:outerShdw dist="38100" dir="2700000" algn="tl" rotWithShape="0">
              <a:srgbClr val="90C8E5"/>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r>
              <a:rPr lang="en-GB" dirty="0">
                <a:solidFill>
                  <a:schemeClr val="dk1"/>
                </a:solidFill>
                <a:ea typeface="Arial"/>
                <a:cs typeface="Arial"/>
                <a:sym typeface="Arial"/>
              </a:rPr>
              <a:t>Here are some simple rules that will help you </a:t>
            </a:r>
            <a:r>
              <a:rPr lang="en-GB" dirty="0">
                <a:solidFill>
                  <a:schemeClr val="dk1"/>
                </a:solidFill>
              </a:rPr>
              <a:t>stay safe online.</a:t>
            </a:r>
            <a:endParaRPr lang="en-GB" dirty="0"/>
          </a:p>
        </p:txBody>
      </p:sp>
      <p:sp>
        <p:nvSpPr>
          <p:cNvPr id="69" name="TextBox 68">
            <a:hlinkClick r:id="" action="ppaction://hlinkshowjump?jump=nextslide"/>
          </p:cNvPr>
          <p:cNvSpPr txBox="1"/>
          <p:nvPr/>
        </p:nvSpPr>
        <p:spPr>
          <a:xfrm>
            <a:off x="3699510" y="3878580"/>
            <a:ext cx="1722120" cy="707886"/>
          </a:xfrm>
          <a:prstGeom prst="rect">
            <a:avLst/>
          </a:prstGeom>
          <a:noFill/>
        </p:spPr>
        <p:txBody>
          <a:bodyPr wrap="square" rtlCol="0">
            <a:spAutoFit/>
          </a:bodyPr>
          <a:lstStyle/>
          <a:p>
            <a:pPr algn="ctr"/>
            <a:r>
              <a:rPr lang="en-GB" sz="2000" b="1" dirty="0"/>
              <a:t>Press to enter!</a:t>
            </a:r>
          </a:p>
        </p:txBody>
      </p:sp>
      <p:sp>
        <p:nvSpPr>
          <p:cNvPr id="73" name="Rounded Rectangle 72"/>
          <p:cNvSpPr/>
          <p:nvPr/>
        </p:nvSpPr>
        <p:spPr>
          <a:xfrm>
            <a:off x="3226452" y="4371418"/>
            <a:ext cx="4088744" cy="854246"/>
          </a:xfrm>
          <a:prstGeom prst="roundRect">
            <a:avLst/>
          </a:prstGeom>
          <a:solidFill>
            <a:schemeClr val="bg1"/>
          </a:solidFill>
          <a:ln w="28575">
            <a:solidFill>
              <a:srgbClr val="01407D"/>
            </a:solidFill>
          </a:ln>
          <a:effectLst>
            <a:outerShdw dist="38100" dir="2700000" algn="tl" rotWithShape="0">
              <a:srgbClr val="90C8E5"/>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r>
              <a:rPr lang="en-GB" dirty="0">
                <a:solidFill>
                  <a:schemeClr val="dk1"/>
                </a:solidFill>
              </a:rPr>
              <a:t>Be smart and safe by making the right choices.</a:t>
            </a:r>
            <a:endParaRPr lang="en-GB" dirty="0"/>
          </a:p>
        </p:txBody>
      </p:sp>
      <p:cxnSp>
        <p:nvCxnSpPr>
          <p:cNvPr id="8" name="Straight Connector 1">
            <a:extLst>
              <a:ext uri="{FF2B5EF4-FFF2-40B4-BE49-F238E27FC236}">
                <a16:creationId xmlns:a16="http://schemas.microsoft.com/office/drawing/2014/main" id="{197F7B34-80D3-BCD1-BCD0-B66C4598B3C7}"/>
              </a:ext>
            </a:extLst>
          </p:cNvPr>
          <p:cNvCxnSpPr>
            <a:cxnSpLocks/>
          </p:cNvCxnSpPr>
          <p:nvPr/>
        </p:nvCxnSpPr>
        <p:spPr>
          <a:xfrm>
            <a:off x="3024554" y="2148180"/>
            <a:ext cx="0" cy="890694"/>
          </a:xfrm>
          <a:prstGeom prst="line">
            <a:avLst/>
          </a:prstGeom>
          <a:ln w="25400">
            <a:solidFill>
              <a:srgbClr val="9D9CCD"/>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2">
            <a:extLst>
              <a:ext uri="{FF2B5EF4-FFF2-40B4-BE49-F238E27FC236}">
                <a16:creationId xmlns:a16="http://schemas.microsoft.com/office/drawing/2014/main" id="{383874A4-DAC6-C13B-852C-18AA1B4820DB}"/>
              </a:ext>
            </a:extLst>
          </p:cNvPr>
          <p:cNvCxnSpPr>
            <a:cxnSpLocks/>
          </p:cNvCxnSpPr>
          <p:nvPr/>
        </p:nvCxnSpPr>
        <p:spPr>
          <a:xfrm>
            <a:off x="3024554" y="3067332"/>
            <a:ext cx="0" cy="1044405"/>
          </a:xfrm>
          <a:prstGeom prst="line">
            <a:avLst/>
          </a:prstGeom>
          <a:ln w="25400">
            <a:solidFill>
              <a:srgbClr val="643C9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3">
            <a:extLst>
              <a:ext uri="{FF2B5EF4-FFF2-40B4-BE49-F238E27FC236}">
                <a16:creationId xmlns:a16="http://schemas.microsoft.com/office/drawing/2014/main" id="{3E8E6D0C-DDC3-2877-EEA3-ADB7244DADC5}"/>
              </a:ext>
            </a:extLst>
          </p:cNvPr>
          <p:cNvCxnSpPr>
            <a:cxnSpLocks/>
          </p:cNvCxnSpPr>
          <p:nvPr/>
        </p:nvCxnSpPr>
        <p:spPr>
          <a:xfrm>
            <a:off x="3024554" y="4140195"/>
            <a:ext cx="0" cy="1118583"/>
          </a:xfrm>
          <a:prstGeom prst="line">
            <a:avLst/>
          </a:prstGeom>
          <a:ln w="25400">
            <a:solidFill>
              <a:srgbClr val="9D9CCD"/>
            </a:solidFill>
            <a:prstDash val="sysDot"/>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CFA93C9D-ADD5-A853-AB25-3DF03C923E8E}"/>
              </a:ext>
            </a:extLst>
          </p:cNvPr>
          <p:cNvSpPr/>
          <p:nvPr/>
        </p:nvSpPr>
        <p:spPr>
          <a:xfrm>
            <a:off x="2952554" y="2148180"/>
            <a:ext cx="144000" cy="144000"/>
          </a:xfrm>
          <a:prstGeom prst="ellipse">
            <a:avLst/>
          </a:prstGeom>
          <a:solidFill>
            <a:srgbClr val="9D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C"/>
          </a:p>
        </p:txBody>
      </p:sp>
      <p:sp>
        <p:nvSpPr>
          <p:cNvPr id="39" name="Oval 38">
            <a:extLst>
              <a:ext uri="{FF2B5EF4-FFF2-40B4-BE49-F238E27FC236}">
                <a16:creationId xmlns:a16="http://schemas.microsoft.com/office/drawing/2014/main" id="{C986C17A-0110-9F80-E5B3-7871BCD0383A}"/>
              </a:ext>
            </a:extLst>
          </p:cNvPr>
          <p:cNvSpPr/>
          <p:nvPr/>
        </p:nvSpPr>
        <p:spPr>
          <a:xfrm>
            <a:off x="2952554" y="5114778"/>
            <a:ext cx="144000" cy="144000"/>
          </a:xfrm>
          <a:prstGeom prst="ellipse">
            <a:avLst/>
          </a:prstGeom>
          <a:solidFill>
            <a:srgbClr val="9D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C"/>
          </a:p>
        </p:txBody>
      </p:sp>
    </p:spTree>
    <p:extLst>
      <p:ext uri="{BB962C8B-B14F-4D97-AF65-F5344CB8AC3E}">
        <p14:creationId xmlns:p14="http://schemas.microsoft.com/office/powerpoint/2010/main" val="23530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500"/>
                                  </p:stCondLst>
                                  <p:childTnLst>
                                    <p:set>
                                      <p:cBhvr>
                                        <p:cTn id="6" dur="1" fill="hold">
                                          <p:stCondLst>
                                            <p:cond delay="0"/>
                                          </p:stCondLst>
                                        </p:cTn>
                                        <p:tgtEl>
                                          <p:spTgt spid="67"/>
                                        </p:tgtEl>
                                        <p:attrNameLst>
                                          <p:attrName>style.visibility</p:attrName>
                                        </p:attrNameLst>
                                      </p:cBhvr>
                                      <p:to>
                                        <p:strVal val="visible"/>
                                      </p:to>
                                    </p:set>
                                    <p:animEffect transition="in" filter="wipe(up)">
                                      <p:cBhvr>
                                        <p:cTn id="7" dur="1000"/>
                                        <p:tgtEl>
                                          <p:spTgt spid="67"/>
                                        </p:tgtEl>
                                      </p:cBhvr>
                                    </p:animEffect>
                                  </p:childTnLst>
                                </p:cTn>
                              </p:par>
                              <p:par>
                                <p:cTn id="8" presetID="22" presetClass="entr" presetSubtype="1"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1000"/>
                                        <p:tgtEl>
                                          <p:spTgt spid="8"/>
                                        </p:tgtEl>
                                      </p:cBhvr>
                                    </p:animEffect>
                                  </p:childTnLst>
                                </p:cTn>
                              </p:par>
                              <p:par>
                                <p:cTn id="11" presetID="22" presetClass="entr" presetSubtype="1" fill="hold" grpId="0"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wipe(up)">
                                      <p:cBhvr>
                                        <p:cTn id="13" dur="500"/>
                                        <p:tgtEl>
                                          <p:spTgt spid="36"/>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wipe(up)">
                                      <p:cBhvr>
                                        <p:cTn id="17" dur="1000"/>
                                        <p:tgtEl>
                                          <p:spTgt spid="68"/>
                                        </p:tgtEl>
                                      </p:cBhvr>
                                    </p:animEffect>
                                  </p:childTnLst>
                                </p:cTn>
                              </p:par>
                              <p:par>
                                <p:cTn id="18" presetID="22" presetClass="entr" presetSubtype="1"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1000"/>
                                        <p:tgtEl>
                                          <p:spTgt spid="1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wipe(up)">
                                      <p:cBhvr>
                                        <p:cTn id="24" dur="1000"/>
                                        <p:tgtEl>
                                          <p:spTgt spid="73"/>
                                        </p:tgtEl>
                                      </p:cBhvr>
                                    </p:animEffect>
                                  </p:childTnLst>
                                </p:cTn>
                              </p:par>
                              <p:par>
                                <p:cTn id="25" presetID="22" presetClass="entr" presetSubtype="1"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1000"/>
                                        <p:tgtEl>
                                          <p:spTgt spid="20"/>
                                        </p:tgtEl>
                                      </p:cBhvr>
                                    </p:animEffect>
                                  </p:childTnLst>
                                </p:cTn>
                              </p:par>
                              <p:par>
                                <p:cTn id="28" presetID="22" presetClass="entr" presetSubtype="1" fill="hold" grpId="0" nodeType="withEffect">
                                  <p:stCondLst>
                                    <p:cond delay="50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67"/>
                                        </p:tgtEl>
                                      </p:cBhvr>
                                    </p:animEffect>
                                    <p:set>
                                      <p:cBhvr>
                                        <p:cTn id="35" dur="1" fill="hold">
                                          <p:stCondLst>
                                            <p:cond delay="499"/>
                                          </p:stCondLst>
                                        </p:cTn>
                                        <p:tgtEl>
                                          <p:spTgt spid="67"/>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68"/>
                                        </p:tgtEl>
                                      </p:cBhvr>
                                    </p:animEffect>
                                    <p:set>
                                      <p:cBhvr>
                                        <p:cTn id="38" dur="1" fill="hold">
                                          <p:stCondLst>
                                            <p:cond delay="499"/>
                                          </p:stCondLst>
                                        </p:cTn>
                                        <p:tgtEl>
                                          <p:spTgt spid="68"/>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73"/>
                                        </p:tgtEl>
                                      </p:cBhvr>
                                    </p:animEffect>
                                    <p:set>
                                      <p:cBhvr>
                                        <p:cTn id="41" dur="1" fill="hold">
                                          <p:stCondLst>
                                            <p:cond delay="499"/>
                                          </p:stCondLst>
                                        </p:cTn>
                                        <p:tgtEl>
                                          <p:spTgt spid="73"/>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49"/>
                                        </p:tgtEl>
                                      </p:cBhvr>
                                    </p:animEffect>
                                    <p:set>
                                      <p:cBhvr>
                                        <p:cTn id="44" dur="1" fill="hold">
                                          <p:stCondLst>
                                            <p:cond delay="499"/>
                                          </p:stCondLst>
                                        </p:cTn>
                                        <p:tgtEl>
                                          <p:spTgt spid="49"/>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7"/>
                                        </p:tgtEl>
                                      </p:cBhvr>
                                    </p:animEffect>
                                    <p:set>
                                      <p:cBhvr>
                                        <p:cTn id="50" dur="1" fill="hold">
                                          <p:stCondLst>
                                            <p:cond delay="499"/>
                                          </p:stCondLst>
                                        </p:cTn>
                                        <p:tgtEl>
                                          <p:spTgt spid="17"/>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20"/>
                                        </p:tgtEl>
                                      </p:cBhvr>
                                    </p:animEffect>
                                    <p:set>
                                      <p:cBhvr>
                                        <p:cTn id="53" dur="1" fill="hold">
                                          <p:stCondLst>
                                            <p:cond delay="499"/>
                                          </p:stCondLst>
                                        </p:cTn>
                                        <p:tgtEl>
                                          <p:spTgt spid="20"/>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36"/>
                                        </p:tgtEl>
                                      </p:cBhvr>
                                    </p:animEffect>
                                    <p:set>
                                      <p:cBhvr>
                                        <p:cTn id="56" dur="1" fill="hold">
                                          <p:stCondLst>
                                            <p:cond delay="499"/>
                                          </p:stCondLst>
                                        </p:cTn>
                                        <p:tgtEl>
                                          <p:spTgt spid="36"/>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39"/>
                                        </p:tgtEl>
                                      </p:cBhvr>
                                    </p:animEffect>
                                    <p:set>
                                      <p:cBhvr>
                                        <p:cTn id="59" dur="1" fill="hold">
                                          <p:stCondLst>
                                            <p:cond delay="499"/>
                                          </p:stCondLst>
                                        </p:cTn>
                                        <p:tgtEl>
                                          <p:spTgt spid="39"/>
                                        </p:tgtEl>
                                        <p:attrNameLst>
                                          <p:attrName>style.visibility</p:attrName>
                                        </p:attrNameLst>
                                      </p:cBhvr>
                                      <p:to>
                                        <p:strVal val="hidden"/>
                                      </p:to>
                                    </p:set>
                                  </p:childTnLst>
                                </p:cTn>
                              </p:par>
                            </p:childTnLst>
                          </p:cTn>
                        </p:par>
                        <p:par>
                          <p:cTn id="60" fill="hold">
                            <p:stCondLst>
                              <p:cond delay="500"/>
                            </p:stCondLst>
                            <p:childTnLst>
                              <p:par>
                                <p:cTn id="61" presetID="1" presetClass="entr" presetSubtype="0" fill="hold" grpId="0" nodeType="afterEffect">
                                  <p:stCondLst>
                                    <p:cond delay="250"/>
                                  </p:stCondLst>
                                  <p:childTnLst>
                                    <p:set>
                                      <p:cBhvr>
                                        <p:cTn id="62" dur="1" fill="hold">
                                          <p:stCondLst>
                                            <p:cond delay="0"/>
                                          </p:stCondLst>
                                        </p:cTn>
                                        <p:tgtEl>
                                          <p:spTgt spid="33"/>
                                        </p:tgtEl>
                                        <p:attrNameLst>
                                          <p:attrName>style.visibility</p:attrName>
                                        </p:attrNameLst>
                                      </p:cBhvr>
                                      <p:to>
                                        <p:strVal val="visible"/>
                                      </p:to>
                                    </p:set>
                                  </p:childTnLst>
                                </p:cTn>
                              </p:par>
                              <p:par>
                                <p:cTn id="63" presetID="1" presetClass="entr" presetSubtype="0" fill="hold" grpId="0" nodeType="withEffect">
                                  <p:stCondLst>
                                    <p:cond delay="250"/>
                                  </p:stCondLst>
                                  <p:childTnLst>
                                    <p:set>
                                      <p:cBhvr>
                                        <p:cTn id="64" dur="1" fill="hold">
                                          <p:stCondLst>
                                            <p:cond delay="0"/>
                                          </p:stCondLst>
                                        </p:cTn>
                                        <p:tgtEl>
                                          <p:spTgt spid="45"/>
                                        </p:tgtEl>
                                        <p:attrNameLst>
                                          <p:attrName>style.visibility</p:attrName>
                                        </p:attrNameLst>
                                      </p:cBhvr>
                                      <p:to>
                                        <p:strVal val="visible"/>
                                      </p:to>
                                    </p:set>
                                  </p:childTnLst>
                                </p:cTn>
                              </p:par>
                              <p:par>
                                <p:cTn id="65" presetID="1" presetClass="entr" presetSubtype="0" fill="hold" grpId="0" nodeType="withEffect">
                                  <p:stCondLst>
                                    <p:cond delay="250"/>
                                  </p:stCondLst>
                                  <p:childTnLst>
                                    <p:set>
                                      <p:cBhvr>
                                        <p:cTn id="66" dur="1" fill="hold">
                                          <p:stCondLst>
                                            <p:cond delay="0"/>
                                          </p:stCondLst>
                                        </p:cTn>
                                        <p:tgtEl>
                                          <p:spTgt spid="44"/>
                                        </p:tgtEl>
                                        <p:attrNameLst>
                                          <p:attrName>style.visibility</p:attrName>
                                        </p:attrNameLst>
                                      </p:cBhvr>
                                      <p:to>
                                        <p:strVal val="visible"/>
                                      </p:to>
                                    </p:set>
                                  </p:childTnLst>
                                </p:cTn>
                              </p:par>
                              <p:par>
                                <p:cTn id="67" presetID="1" presetClass="entr" presetSubtype="0" fill="hold" grpId="0" nodeType="withEffect">
                                  <p:stCondLst>
                                    <p:cond delay="250"/>
                                  </p:stCondLst>
                                  <p:childTnLst>
                                    <p:set>
                                      <p:cBhvr>
                                        <p:cTn id="68" dur="1" fill="hold">
                                          <p:stCondLst>
                                            <p:cond delay="0"/>
                                          </p:stCondLst>
                                        </p:cTn>
                                        <p:tgtEl>
                                          <p:spTgt spid="46"/>
                                        </p:tgtEl>
                                        <p:attrNameLst>
                                          <p:attrName>style.visibility</p:attrName>
                                        </p:attrNameLst>
                                      </p:cBhvr>
                                      <p:to>
                                        <p:strVal val="visible"/>
                                      </p:to>
                                    </p:set>
                                  </p:childTnLst>
                                </p:cTn>
                              </p:par>
                              <p:par>
                                <p:cTn id="69" presetID="1" presetClass="entr" presetSubtype="0" fill="hold" grpId="0" nodeType="withEffect">
                                  <p:stCondLst>
                                    <p:cond delay="250"/>
                                  </p:stCondLst>
                                  <p:childTnLst>
                                    <p:set>
                                      <p:cBhvr>
                                        <p:cTn id="70" dur="1" fill="hold">
                                          <p:stCondLst>
                                            <p:cond delay="0"/>
                                          </p:stCondLst>
                                        </p:cTn>
                                        <p:tgtEl>
                                          <p:spTgt spid="43"/>
                                        </p:tgtEl>
                                        <p:attrNameLst>
                                          <p:attrName>style.visibility</p:attrName>
                                        </p:attrNameLst>
                                      </p:cBhvr>
                                      <p:to>
                                        <p:strVal val="visible"/>
                                      </p:to>
                                    </p:set>
                                  </p:childTnLst>
                                </p:cTn>
                              </p:par>
                              <p:par>
                                <p:cTn id="71" presetID="1" presetClass="entr" presetSubtype="0" fill="hold" grpId="0" nodeType="withEffect">
                                  <p:stCondLst>
                                    <p:cond delay="250"/>
                                  </p:stCondLst>
                                  <p:childTnLst>
                                    <p:set>
                                      <p:cBhvr>
                                        <p:cTn id="72" dur="1" fill="hold">
                                          <p:stCondLst>
                                            <p:cond delay="0"/>
                                          </p:stCondLst>
                                        </p:cTn>
                                        <p:tgtEl>
                                          <p:spTgt spid="48"/>
                                        </p:tgtEl>
                                        <p:attrNameLst>
                                          <p:attrName>style.visibility</p:attrName>
                                        </p:attrNameLst>
                                      </p:cBhvr>
                                      <p:to>
                                        <p:strVal val="visible"/>
                                      </p:to>
                                    </p:set>
                                  </p:childTnLst>
                                </p:cTn>
                              </p:par>
                              <p:par>
                                <p:cTn id="73" presetID="1" presetClass="entr" presetSubtype="0" fill="hold" grpId="0" nodeType="withEffect">
                                  <p:stCondLst>
                                    <p:cond delay="250"/>
                                  </p:stCondLst>
                                  <p:childTnLst>
                                    <p:set>
                                      <p:cBhvr>
                                        <p:cTn id="74" dur="1" fill="hold">
                                          <p:stCondLst>
                                            <p:cond delay="0"/>
                                          </p:stCondLst>
                                        </p:cTn>
                                        <p:tgtEl>
                                          <p:spTgt spid="41"/>
                                        </p:tgtEl>
                                        <p:attrNameLst>
                                          <p:attrName>style.visibility</p:attrName>
                                        </p:attrNameLst>
                                      </p:cBhvr>
                                      <p:to>
                                        <p:strVal val="visible"/>
                                      </p:to>
                                    </p:set>
                                  </p:childTnLst>
                                </p:cTn>
                              </p:par>
                              <p:par>
                                <p:cTn id="75" presetID="1" presetClass="entr" presetSubtype="0" fill="hold" grpId="0" nodeType="withEffect">
                                  <p:stCondLst>
                                    <p:cond delay="250"/>
                                  </p:stCondLst>
                                  <p:childTnLst>
                                    <p:set>
                                      <p:cBhvr>
                                        <p:cTn id="76" dur="1" fill="hold">
                                          <p:stCondLst>
                                            <p:cond delay="0"/>
                                          </p:stCondLst>
                                        </p:cTn>
                                        <p:tgtEl>
                                          <p:spTgt spid="47"/>
                                        </p:tgtEl>
                                        <p:attrNameLst>
                                          <p:attrName>style.visibility</p:attrName>
                                        </p:attrNameLst>
                                      </p:cBhvr>
                                      <p:to>
                                        <p:strVal val="visible"/>
                                      </p:to>
                                    </p:set>
                                  </p:childTnLst>
                                </p:cTn>
                              </p:par>
                              <p:par>
                                <p:cTn id="77" presetID="1" presetClass="entr" presetSubtype="0" fill="hold" grpId="0" nodeType="withEffect">
                                  <p:stCondLst>
                                    <p:cond delay="250"/>
                                  </p:stCondLst>
                                  <p:childTnLst>
                                    <p:set>
                                      <p:cBhvr>
                                        <p:cTn id="78" dur="1" fill="hold">
                                          <p:stCondLst>
                                            <p:cond delay="0"/>
                                          </p:stCondLst>
                                        </p:cTn>
                                        <p:tgtEl>
                                          <p:spTgt spid="66"/>
                                        </p:tgtEl>
                                        <p:attrNameLst>
                                          <p:attrName>style.visibility</p:attrName>
                                        </p:attrNameLst>
                                      </p:cBhvr>
                                      <p:to>
                                        <p:strVal val="visible"/>
                                      </p:to>
                                    </p:set>
                                  </p:childTnLst>
                                </p:cTn>
                              </p:par>
                            </p:childTnLst>
                          </p:cTn>
                        </p:par>
                        <p:par>
                          <p:cTn id="79" fill="hold">
                            <p:stCondLst>
                              <p:cond delay="750"/>
                            </p:stCondLst>
                            <p:childTnLst>
                              <p:par>
                                <p:cTn id="80" presetID="10" presetClass="entr" presetSubtype="0"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fade">
                                      <p:cBhvr>
                                        <p:cTn id="82" dur="250"/>
                                        <p:tgtEl>
                                          <p:spTgt spid="52"/>
                                        </p:tgtEl>
                                      </p:cBhvr>
                                    </p:animEffect>
                                  </p:childTnLst>
                                </p:cTn>
                              </p:par>
                            </p:childTnLst>
                          </p:cTn>
                        </p:par>
                        <p:par>
                          <p:cTn id="83" fill="hold">
                            <p:stCondLst>
                              <p:cond delay="1000"/>
                            </p:stCondLst>
                            <p:childTnLst>
                              <p:par>
                                <p:cTn id="84" presetID="10" presetClass="entr" presetSubtype="0" fill="hold" grpId="0"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fade">
                                      <p:cBhvr>
                                        <p:cTn id="86" dur="250"/>
                                        <p:tgtEl>
                                          <p:spTgt spid="55"/>
                                        </p:tgtEl>
                                      </p:cBhvr>
                                    </p:animEffect>
                                  </p:childTnLst>
                                </p:cTn>
                              </p:par>
                            </p:childTnLst>
                          </p:cTn>
                        </p:par>
                        <p:par>
                          <p:cTn id="87" fill="hold">
                            <p:stCondLst>
                              <p:cond delay="1250"/>
                            </p:stCondLst>
                            <p:childTnLst>
                              <p:par>
                                <p:cTn id="88" presetID="10" presetClass="entr" presetSubtype="0" fill="hold" grpId="0" nodeType="afterEffect">
                                  <p:stCondLst>
                                    <p:cond delay="0"/>
                                  </p:stCondLst>
                                  <p:childTnLst>
                                    <p:set>
                                      <p:cBhvr>
                                        <p:cTn id="89" dur="1" fill="hold">
                                          <p:stCondLst>
                                            <p:cond delay="0"/>
                                          </p:stCondLst>
                                        </p:cTn>
                                        <p:tgtEl>
                                          <p:spTgt spid="53"/>
                                        </p:tgtEl>
                                        <p:attrNameLst>
                                          <p:attrName>style.visibility</p:attrName>
                                        </p:attrNameLst>
                                      </p:cBhvr>
                                      <p:to>
                                        <p:strVal val="visible"/>
                                      </p:to>
                                    </p:set>
                                    <p:animEffect transition="in" filter="fade">
                                      <p:cBhvr>
                                        <p:cTn id="90" dur="250"/>
                                        <p:tgtEl>
                                          <p:spTgt spid="53"/>
                                        </p:tgtEl>
                                      </p:cBhvr>
                                    </p:animEffect>
                                  </p:childTnLst>
                                </p:cTn>
                              </p:par>
                            </p:childTnLst>
                          </p:cTn>
                        </p:par>
                        <p:par>
                          <p:cTn id="91" fill="hold">
                            <p:stCondLst>
                              <p:cond delay="1500"/>
                            </p:stCondLst>
                            <p:childTnLst>
                              <p:par>
                                <p:cTn id="92" presetID="10" presetClass="entr" presetSubtype="0" fill="hold" grpId="0" nodeType="afterEffect">
                                  <p:stCondLst>
                                    <p:cond delay="0"/>
                                  </p:stCondLst>
                                  <p:childTnLst>
                                    <p:set>
                                      <p:cBhvr>
                                        <p:cTn id="93" dur="1" fill="hold">
                                          <p:stCondLst>
                                            <p:cond delay="0"/>
                                          </p:stCondLst>
                                        </p:cTn>
                                        <p:tgtEl>
                                          <p:spTgt spid="54"/>
                                        </p:tgtEl>
                                        <p:attrNameLst>
                                          <p:attrName>style.visibility</p:attrName>
                                        </p:attrNameLst>
                                      </p:cBhvr>
                                      <p:to>
                                        <p:strVal val="visible"/>
                                      </p:to>
                                    </p:set>
                                    <p:animEffect transition="in" filter="fade">
                                      <p:cBhvr>
                                        <p:cTn id="94" dur="250"/>
                                        <p:tgtEl>
                                          <p:spTgt spid="54"/>
                                        </p:tgtEl>
                                      </p:cBhvr>
                                    </p:animEffect>
                                  </p:childTnLst>
                                </p:cTn>
                              </p:par>
                            </p:childTnLst>
                          </p:cTn>
                        </p:par>
                        <p:par>
                          <p:cTn id="95" fill="hold">
                            <p:stCondLst>
                              <p:cond delay="1750"/>
                            </p:stCondLst>
                            <p:childTnLst>
                              <p:par>
                                <p:cTn id="96" presetID="10" presetClass="entr" presetSubtype="0" fill="hold" grpId="0" nodeType="after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fade">
                                      <p:cBhvr>
                                        <p:cTn id="98" dur="250"/>
                                        <p:tgtEl>
                                          <p:spTgt spid="50"/>
                                        </p:tgtEl>
                                      </p:cBhvr>
                                    </p:animEffect>
                                  </p:childTnLst>
                                </p:cTn>
                              </p:par>
                            </p:childTnLst>
                          </p:cTn>
                        </p:par>
                        <p:par>
                          <p:cTn id="99" fill="hold">
                            <p:stCondLst>
                              <p:cond delay="2000"/>
                            </p:stCondLst>
                            <p:childTnLst>
                              <p:par>
                                <p:cTn id="100" presetID="10" presetClass="entr" presetSubtype="0" fill="hold" grpId="0"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fade">
                                      <p:cBhvr>
                                        <p:cTn id="102" dur="250"/>
                                        <p:tgtEl>
                                          <p:spTgt spid="56"/>
                                        </p:tgtEl>
                                      </p:cBhvr>
                                    </p:animEffect>
                                  </p:childTnLst>
                                </p:cTn>
                              </p:par>
                            </p:childTnLst>
                          </p:cTn>
                        </p:par>
                        <p:par>
                          <p:cTn id="103" fill="hold">
                            <p:stCondLst>
                              <p:cond delay="2250"/>
                            </p:stCondLst>
                            <p:childTnLst>
                              <p:par>
                                <p:cTn id="104" presetID="10" presetClass="entr" presetSubtype="0"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fade">
                                      <p:cBhvr>
                                        <p:cTn id="106" dur="250"/>
                                        <p:tgtEl>
                                          <p:spTgt spid="51"/>
                                        </p:tgtEl>
                                      </p:cBhvr>
                                    </p:animEffect>
                                  </p:childTnLst>
                                </p:cTn>
                              </p:par>
                            </p:childTnLst>
                          </p:cTn>
                        </p:par>
                        <p:par>
                          <p:cTn id="107" fill="hold">
                            <p:stCondLst>
                              <p:cond delay="2500"/>
                            </p:stCondLst>
                            <p:childTnLst>
                              <p:par>
                                <p:cTn id="108" presetID="10" presetClass="entr" presetSubtype="0"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Effect transition="in" filter="fade">
                                      <p:cBhvr>
                                        <p:cTn id="110" dur="250"/>
                                        <p:tgtEl>
                                          <p:spTgt spid="57"/>
                                        </p:tgtEl>
                                      </p:cBhvr>
                                    </p:animEffect>
                                  </p:childTnLst>
                                </p:cTn>
                              </p:par>
                            </p:childTnLst>
                          </p:cTn>
                        </p:par>
                        <p:par>
                          <p:cTn id="111" fill="hold">
                            <p:stCondLst>
                              <p:cond delay="2750"/>
                            </p:stCondLst>
                            <p:childTnLst>
                              <p:par>
                                <p:cTn id="112" presetID="10" presetClass="entr" presetSubtype="0" fill="hold" grpId="0" nodeType="afterEffect">
                                  <p:stCondLst>
                                    <p:cond delay="0"/>
                                  </p:stCondLst>
                                  <p:childTnLst>
                                    <p:set>
                                      <p:cBhvr>
                                        <p:cTn id="113" dur="1" fill="hold">
                                          <p:stCondLst>
                                            <p:cond delay="0"/>
                                          </p:stCondLst>
                                        </p:cTn>
                                        <p:tgtEl>
                                          <p:spTgt spid="60"/>
                                        </p:tgtEl>
                                        <p:attrNameLst>
                                          <p:attrName>style.visibility</p:attrName>
                                        </p:attrNameLst>
                                      </p:cBhvr>
                                      <p:to>
                                        <p:strVal val="visible"/>
                                      </p:to>
                                    </p:set>
                                    <p:animEffect transition="in" filter="fade">
                                      <p:cBhvr>
                                        <p:cTn id="114" dur="250"/>
                                        <p:tgtEl>
                                          <p:spTgt spid="60"/>
                                        </p:tgtEl>
                                      </p:cBhvr>
                                    </p:animEffect>
                                  </p:childTnLst>
                                </p:cTn>
                              </p:par>
                            </p:childTnLst>
                          </p:cTn>
                        </p:par>
                        <p:par>
                          <p:cTn id="115" fill="hold">
                            <p:stCondLst>
                              <p:cond delay="3000"/>
                            </p:stCondLst>
                            <p:childTnLst>
                              <p:par>
                                <p:cTn id="116" presetID="10" presetClass="entr" presetSubtype="0" fill="hold" grpId="0" nodeType="afterEffect">
                                  <p:stCondLst>
                                    <p:cond delay="0"/>
                                  </p:stCondLst>
                                  <p:childTnLst>
                                    <p:set>
                                      <p:cBhvr>
                                        <p:cTn id="117" dur="1" fill="hold">
                                          <p:stCondLst>
                                            <p:cond delay="0"/>
                                          </p:stCondLst>
                                        </p:cTn>
                                        <p:tgtEl>
                                          <p:spTgt spid="63"/>
                                        </p:tgtEl>
                                        <p:attrNameLst>
                                          <p:attrName>style.visibility</p:attrName>
                                        </p:attrNameLst>
                                      </p:cBhvr>
                                      <p:to>
                                        <p:strVal val="visible"/>
                                      </p:to>
                                    </p:set>
                                    <p:animEffect transition="in" filter="fade">
                                      <p:cBhvr>
                                        <p:cTn id="118" dur="250"/>
                                        <p:tgtEl>
                                          <p:spTgt spid="63"/>
                                        </p:tgtEl>
                                      </p:cBhvr>
                                    </p:animEffect>
                                  </p:childTnLst>
                                </p:cTn>
                              </p:par>
                            </p:childTnLst>
                          </p:cTn>
                        </p:par>
                        <p:par>
                          <p:cTn id="119" fill="hold">
                            <p:stCondLst>
                              <p:cond delay="3250"/>
                            </p:stCondLst>
                            <p:childTnLst>
                              <p:par>
                                <p:cTn id="120" presetID="10" presetClass="entr" presetSubtype="0"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Effect transition="in" filter="fade">
                                      <p:cBhvr>
                                        <p:cTn id="122" dur="250"/>
                                        <p:tgtEl>
                                          <p:spTgt spid="61"/>
                                        </p:tgtEl>
                                      </p:cBhvr>
                                    </p:animEffect>
                                  </p:childTnLst>
                                </p:cTn>
                              </p:par>
                            </p:childTnLst>
                          </p:cTn>
                        </p:par>
                        <p:par>
                          <p:cTn id="123" fill="hold">
                            <p:stCondLst>
                              <p:cond delay="3500"/>
                            </p:stCondLst>
                            <p:childTnLst>
                              <p:par>
                                <p:cTn id="124" presetID="10" presetClass="entr" presetSubtype="0" fill="hold" grpId="0" nodeType="afterEffect">
                                  <p:stCondLst>
                                    <p:cond delay="0"/>
                                  </p:stCondLst>
                                  <p:childTnLst>
                                    <p:set>
                                      <p:cBhvr>
                                        <p:cTn id="125" dur="1" fill="hold">
                                          <p:stCondLst>
                                            <p:cond delay="0"/>
                                          </p:stCondLst>
                                        </p:cTn>
                                        <p:tgtEl>
                                          <p:spTgt spid="62"/>
                                        </p:tgtEl>
                                        <p:attrNameLst>
                                          <p:attrName>style.visibility</p:attrName>
                                        </p:attrNameLst>
                                      </p:cBhvr>
                                      <p:to>
                                        <p:strVal val="visible"/>
                                      </p:to>
                                    </p:set>
                                    <p:animEffect transition="in" filter="fade">
                                      <p:cBhvr>
                                        <p:cTn id="126" dur="250"/>
                                        <p:tgtEl>
                                          <p:spTgt spid="62"/>
                                        </p:tgtEl>
                                      </p:cBhvr>
                                    </p:animEffect>
                                  </p:childTnLst>
                                </p:cTn>
                              </p:par>
                            </p:childTnLst>
                          </p:cTn>
                        </p:par>
                        <p:par>
                          <p:cTn id="127" fill="hold">
                            <p:stCondLst>
                              <p:cond delay="3750"/>
                            </p:stCondLst>
                            <p:childTnLst>
                              <p:par>
                                <p:cTn id="128" presetID="10" presetClass="entr" presetSubtype="0" fill="hold" grpId="0" nodeType="afterEffect">
                                  <p:stCondLst>
                                    <p:cond delay="0"/>
                                  </p:stCondLst>
                                  <p:childTnLst>
                                    <p:set>
                                      <p:cBhvr>
                                        <p:cTn id="129" dur="1" fill="hold">
                                          <p:stCondLst>
                                            <p:cond delay="0"/>
                                          </p:stCondLst>
                                        </p:cTn>
                                        <p:tgtEl>
                                          <p:spTgt spid="58"/>
                                        </p:tgtEl>
                                        <p:attrNameLst>
                                          <p:attrName>style.visibility</p:attrName>
                                        </p:attrNameLst>
                                      </p:cBhvr>
                                      <p:to>
                                        <p:strVal val="visible"/>
                                      </p:to>
                                    </p:set>
                                    <p:animEffect transition="in" filter="fade">
                                      <p:cBhvr>
                                        <p:cTn id="130" dur="250"/>
                                        <p:tgtEl>
                                          <p:spTgt spid="58"/>
                                        </p:tgtEl>
                                      </p:cBhvr>
                                    </p:animEffect>
                                  </p:childTnLst>
                                </p:cTn>
                              </p:par>
                            </p:childTnLst>
                          </p:cTn>
                        </p:par>
                        <p:par>
                          <p:cTn id="131" fill="hold">
                            <p:stCondLst>
                              <p:cond delay="4000"/>
                            </p:stCondLst>
                            <p:childTnLst>
                              <p:par>
                                <p:cTn id="132" presetID="10" presetClass="entr" presetSubtype="0" fill="hold" grpId="0" nodeType="afterEffect">
                                  <p:stCondLst>
                                    <p:cond delay="0"/>
                                  </p:stCondLst>
                                  <p:childTnLst>
                                    <p:set>
                                      <p:cBhvr>
                                        <p:cTn id="133" dur="1" fill="hold">
                                          <p:stCondLst>
                                            <p:cond delay="0"/>
                                          </p:stCondLst>
                                        </p:cTn>
                                        <p:tgtEl>
                                          <p:spTgt spid="64"/>
                                        </p:tgtEl>
                                        <p:attrNameLst>
                                          <p:attrName>style.visibility</p:attrName>
                                        </p:attrNameLst>
                                      </p:cBhvr>
                                      <p:to>
                                        <p:strVal val="visible"/>
                                      </p:to>
                                    </p:set>
                                    <p:animEffect transition="in" filter="fade">
                                      <p:cBhvr>
                                        <p:cTn id="134" dur="250"/>
                                        <p:tgtEl>
                                          <p:spTgt spid="64"/>
                                        </p:tgtEl>
                                      </p:cBhvr>
                                    </p:animEffect>
                                  </p:childTnLst>
                                </p:cTn>
                              </p:par>
                            </p:childTnLst>
                          </p:cTn>
                        </p:par>
                        <p:par>
                          <p:cTn id="135" fill="hold">
                            <p:stCondLst>
                              <p:cond delay="4250"/>
                            </p:stCondLst>
                            <p:childTnLst>
                              <p:par>
                                <p:cTn id="136" presetID="10" presetClass="entr" presetSubtype="0" fill="hold" grpId="0" nodeType="after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250"/>
                                        <p:tgtEl>
                                          <p:spTgt spid="59"/>
                                        </p:tgtEl>
                                      </p:cBhvr>
                                    </p:animEffect>
                                  </p:childTnLst>
                                </p:cTn>
                              </p:par>
                            </p:childTnLst>
                          </p:cTn>
                        </p:par>
                        <p:par>
                          <p:cTn id="139" fill="hold">
                            <p:stCondLst>
                              <p:cond delay="4500"/>
                            </p:stCondLst>
                            <p:childTnLst>
                              <p:par>
                                <p:cTn id="140" presetID="10" presetClass="entr" presetSubtype="0" fill="hold" grpId="0" nodeType="afterEffect">
                                  <p:stCondLst>
                                    <p:cond delay="0"/>
                                  </p:stCondLst>
                                  <p:childTnLst>
                                    <p:set>
                                      <p:cBhvr>
                                        <p:cTn id="141" dur="1" fill="hold">
                                          <p:stCondLst>
                                            <p:cond delay="0"/>
                                          </p:stCondLst>
                                        </p:cTn>
                                        <p:tgtEl>
                                          <p:spTgt spid="65"/>
                                        </p:tgtEl>
                                        <p:attrNameLst>
                                          <p:attrName>style.visibility</p:attrName>
                                        </p:attrNameLst>
                                      </p:cBhvr>
                                      <p:to>
                                        <p:strVal val="visible"/>
                                      </p:to>
                                    </p:set>
                                    <p:animEffect transition="in" filter="fade">
                                      <p:cBhvr>
                                        <p:cTn id="142" dur="250"/>
                                        <p:tgtEl>
                                          <p:spTgt spid="65"/>
                                        </p:tgtEl>
                                      </p:cBhvr>
                                    </p:animEffect>
                                  </p:childTnLst>
                                </p:cTn>
                              </p:par>
                            </p:childTnLst>
                          </p:cTn>
                        </p:par>
                        <p:par>
                          <p:cTn id="143" fill="hold">
                            <p:stCondLst>
                              <p:cond delay="4750"/>
                            </p:stCondLst>
                            <p:childTnLst>
                              <p:par>
                                <p:cTn id="144" presetID="10" presetClass="exit" presetSubtype="0" fill="hold" grpId="1" nodeType="afterEffect">
                                  <p:stCondLst>
                                    <p:cond delay="0"/>
                                  </p:stCondLst>
                                  <p:childTnLst>
                                    <p:animEffect transition="out" filter="fade">
                                      <p:cBhvr>
                                        <p:cTn id="145" dur="500"/>
                                        <p:tgtEl>
                                          <p:spTgt spid="66"/>
                                        </p:tgtEl>
                                      </p:cBhvr>
                                    </p:animEffect>
                                    <p:set>
                                      <p:cBhvr>
                                        <p:cTn id="146" dur="1" fill="hold">
                                          <p:stCondLst>
                                            <p:cond delay="499"/>
                                          </p:stCondLst>
                                        </p:cTn>
                                        <p:tgtEl>
                                          <p:spTgt spid="66"/>
                                        </p:tgtEl>
                                        <p:attrNameLst>
                                          <p:attrName>style.visibility</p:attrName>
                                        </p:attrNameLst>
                                      </p:cBhvr>
                                      <p:to>
                                        <p:strVal val="hidden"/>
                                      </p:to>
                                    </p:set>
                                  </p:childTnLst>
                                </p:cTn>
                              </p:par>
                            </p:childTnLst>
                          </p:cTn>
                        </p:par>
                        <p:par>
                          <p:cTn id="147" fill="hold">
                            <p:stCondLst>
                              <p:cond delay="5250"/>
                            </p:stCondLst>
                            <p:childTnLst>
                              <p:par>
                                <p:cTn id="148" presetID="10" presetClass="entr" presetSubtype="0"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Effect transition="in" filter="fade">
                                      <p:cBhvr>
                                        <p:cTn id="15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1" grpId="0" animBg="1"/>
      <p:bldP spid="43" grpId="0" animBg="1"/>
      <p:bldP spid="44" grpId="0" animBg="1"/>
      <p:bldP spid="45" grpId="0" animBg="1"/>
      <p:bldP spid="46" grpId="0" animBg="1"/>
      <p:bldP spid="47" grpId="0" animBg="1"/>
      <p:bldP spid="48"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p:bldP spid="66" grpId="1"/>
      <p:bldP spid="67" grpId="0" animBg="1"/>
      <p:bldP spid="67" grpId="1" animBg="1"/>
      <p:bldP spid="68" grpId="0" animBg="1"/>
      <p:bldP spid="68" grpId="1" animBg="1"/>
      <p:bldP spid="69" grpId="0"/>
      <p:bldP spid="73" grpId="0" animBg="1"/>
      <p:bldP spid="73" grpId="1" animBg="1"/>
      <p:bldP spid="36" grpId="0" animBg="1"/>
      <p:bldP spid="36" grpId="1" animBg="1"/>
      <p:bldP spid="39" grpId="0" animBg="1"/>
      <p:bldP spid="3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Tabs">
            <a:extLst>
              <a:ext uri="{FF2B5EF4-FFF2-40B4-BE49-F238E27FC236}">
                <a16:creationId xmlns:a16="http://schemas.microsoft.com/office/drawing/2014/main" id="{BC31FB38-260E-9CA4-927D-D5266BA48723}"/>
              </a:ext>
            </a:extLst>
          </p:cNvPr>
          <p:cNvGrpSpPr/>
          <p:nvPr/>
        </p:nvGrpSpPr>
        <p:grpSpPr>
          <a:xfrm>
            <a:off x="655455" y="531236"/>
            <a:ext cx="7857366" cy="5730583"/>
            <a:chOff x="655455" y="531236"/>
            <a:chExt cx="7857366" cy="5730583"/>
          </a:xfrm>
        </p:grpSpPr>
        <p:sp>
          <p:nvSpPr>
            <p:cNvPr id="3" name="Rounded Rectangle 2"/>
            <p:cNvSpPr/>
            <p:nvPr/>
          </p:nvSpPr>
          <p:spPr>
            <a:xfrm>
              <a:off x="655455" y="783511"/>
              <a:ext cx="7857366" cy="5478308"/>
            </a:xfrm>
            <a:prstGeom prst="roundRect">
              <a:avLst>
                <a:gd name="adj" fmla="val 101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rapezoid 24"/>
            <p:cNvSpPr/>
            <p:nvPr/>
          </p:nvSpPr>
          <p:spPr>
            <a:xfrm>
              <a:off x="5913613" y="552888"/>
              <a:ext cx="1630187" cy="606902"/>
            </a:xfrm>
            <a:prstGeom prst="trapezoid">
              <a:avLst>
                <a:gd name="adj" fmla="val 15153"/>
              </a:avLst>
            </a:prstGeom>
            <a:solidFill>
              <a:srgbClr val="8ACBC0">
                <a:alpha val="4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rapezoid 22"/>
            <p:cNvSpPr/>
            <p:nvPr/>
          </p:nvSpPr>
          <p:spPr>
            <a:xfrm>
              <a:off x="4618943" y="552888"/>
              <a:ext cx="1382219" cy="606902"/>
            </a:xfrm>
            <a:prstGeom prst="trapezoid">
              <a:avLst>
                <a:gd name="adj" fmla="val 15153"/>
              </a:avLst>
            </a:prstGeom>
            <a:solidFill>
              <a:srgbClr val="8ACBC0">
                <a:alpha val="4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hlinkClick r:id="rId2" action="ppaction://hlinksldjump"/>
            </p:cNvPr>
            <p:cNvSpPr txBox="1"/>
            <p:nvPr/>
          </p:nvSpPr>
          <p:spPr>
            <a:xfrm>
              <a:off x="4733634" y="533399"/>
              <a:ext cx="1170650" cy="261610"/>
            </a:xfrm>
            <a:prstGeom prst="rect">
              <a:avLst/>
            </a:prstGeom>
            <a:noFill/>
          </p:spPr>
          <p:txBody>
            <a:bodyPr wrap="square" rtlCol="0">
              <a:spAutoFit/>
            </a:bodyPr>
            <a:lstStyle/>
            <a:p>
              <a:pPr algn="ctr"/>
              <a:r>
                <a:rPr lang="en-GB" sz="1050" b="1" dirty="0"/>
                <a:t>Online Bullying</a:t>
              </a:r>
            </a:p>
          </p:txBody>
        </p:sp>
        <p:sp>
          <p:nvSpPr>
            <p:cNvPr id="21" name="Trapezoid 20"/>
            <p:cNvSpPr/>
            <p:nvPr/>
          </p:nvSpPr>
          <p:spPr>
            <a:xfrm>
              <a:off x="3329518" y="552888"/>
              <a:ext cx="1382219" cy="606902"/>
            </a:xfrm>
            <a:prstGeom prst="trapezoid">
              <a:avLst>
                <a:gd name="adj" fmla="val 15153"/>
              </a:avLst>
            </a:prstGeom>
            <a:solidFill>
              <a:srgbClr val="8ACBC0">
                <a:alpha val="4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hlinkClick r:id="rId3" action="ppaction://hlinksldjump"/>
            </p:cNvPr>
            <p:cNvSpPr txBox="1"/>
            <p:nvPr/>
          </p:nvSpPr>
          <p:spPr>
            <a:xfrm>
              <a:off x="3457007" y="533399"/>
              <a:ext cx="1170650" cy="261610"/>
            </a:xfrm>
            <a:prstGeom prst="rect">
              <a:avLst/>
            </a:prstGeom>
            <a:noFill/>
          </p:spPr>
          <p:txBody>
            <a:bodyPr wrap="square" rtlCol="0">
              <a:spAutoFit/>
            </a:bodyPr>
            <a:lstStyle/>
            <a:p>
              <a:pPr algn="ctr"/>
              <a:r>
                <a:rPr lang="en-GB" sz="1050" b="1" dirty="0"/>
                <a:t>Making Friends</a:t>
              </a:r>
            </a:p>
          </p:txBody>
        </p:sp>
        <p:sp>
          <p:nvSpPr>
            <p:cNvPr id="15" name="Trapezoid 14"/>
            <p:cNvSpPr/>
            <p:nvPr/>
          </p:nvSpPr>
          <p:spPr>
            <a:xfrm>
              <a:off x="666589" y="552888"/>
              <a:ext cx="1435262" cy="606902"/>
            </a:xfrm>
            <a:prstGeom prst="trapezoid">
              <a:avLst>
                <a:gd name="adj" fmla="val 15153"/>
              </a:avLst>
            </a:prstGeom>
            <a:solidFill>
              <a:srgbClr val="8ACB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rapezoid 6"/>
            <p:cNvSpPr/>
            <p:nvPr/>
          </p:nvSpPr>
          <p:spPr>
            <a:xfrm>
              <a:off x="2034848" y="552888"/>
              <a:ext cx="1382219" cy="606902"/>
            </a:xfrm>
            <a:prstGeom prst="trapezoid">
              <a:avLst>
                <a:gd name="adj" fmla="val 15153"/>
              </a:avLst>
            </a:prstGeom>
            <a:solidFill>
              <a:srgbClr val="8ACBC0">
                <a:alpha val="4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655455" y="783510"/>
              <a:ext cx="7857366" cy="695915"/>
            </a:xfrm>
            <a:prstGeom prst="roundRect">
              <a:avLst>
                <a:gd name="adj" fmla="val 6202"/>
              </a:avLst>
            </a:prstGeom>
            <a:solidFill>
              <a:srgbClr val="8ACBC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1851729" y="950612"/>
              <a:ext cx="6161972" cy="254898"/>
            </a:xfrm>
            <a:prstGeom prst="roundRect">
              <a:avLst>
                <a:gd name="adj" fmla="val 5000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rapezoid 9"/>
            <p:cNvSpPr/>
            <p:nvPr/>
          </p:nvSpPr>
          <p:spPr>
            <a:xfrm>
              <a:off x="727075" y="740409"/>
              <a:ext cx="1320800" cy="100803"/>
            </a:xfrm>
            <a:prstGeom prst="trapezoid">
              <a:avLst>
                <a:gd name="adj" fmla="val 20972"/>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a:hlinkClick r:id="" action="ppaction://hlinkshowjump?jump=previousslide"/>
            </p:cNvPr>
            <p:cNvSpPr/>
            <p:nvPr/>
          </p:nvSpPr>
          <p:spPr>
            <a:xfrm flipH="1">
              <a:off x="764697" y="995117"/>
              <a:ext cx="299406" cy="210393"/>
            </a:xfrm>
            <a:prstGeom prst="rightArrow">
              <a:avLst>
                <a:gd name="adj1" fmla="val 34155"/>
                <a:gd name="adj2" fmla="val 50000"/>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a:hlinkClick r:id="" action="ppaction://hlinkshowjump?jump=nextslide"/>
            </p:cNvPr>
            <p:cNvSpPr/>
            <p:nvPr/>
          </p:nvSpPr>
          <p:spPr>
            <a:xfrm>
              <a:off x="1173345" y="995117"/>
              <a:ext cx="299406" cy="210393"/>
            </a:xfrm>
            <a:prstGeom prst="rightArrow">
              <a:avLst>
                <a:gd name="adj1" fmla="val 34155"/>
                <a:gd name="adj2" fmla="val 50000"/>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ircular Arrow 12"/>
            <p:cNvSpPr/>
            <p:nvPr/>
          </p:nvSpPr>
          <p:spPr>
            <a:xfrm>
              <a:off x="1516083" y="976910"/>
              <a:ext cx="244816" cy="246806"/>
            </a:xfrm>
            <a:prstGeom prst="circularArrow">
              <a:avLst>
                <a:gd name="adj1" fmla="val 14387"/>
                <a:gd name="adj2" fmla="val 1103042"/>
                <a:gd name="adj3" fmla="val 20455631"/>
                <a:gd name="adj4" fmla="val 1587046"/>
                <a:gd name="adj5" fmla="val 19222"/>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hlinkClick r:id="rId4" action="ppaction://hlinksldjump"/>
            </p:cNvPr>
            <p:cNvSpPr txBox="1"/>
            <p:nvPr/>
          </p:nvSpPr>
          <p:spPr>
            <a:xfrm>
              <a:off x="2162337" y="533399"/>
              <a:ext cx="1170650" cy="261610"/>
            </a:xfrm>
            <a:prstGeom prst="rect">
              <a:avLst/>
            </a:prstGeom>
            <a:noFill/>
          </p:spPr>
          <p:txBody>
            <a:bodyPr wrap="square" rtlCol="0">
              <a:spAutoFit/>
            </a:bodyPr>
            <a:lstStyle/>
            <a:p>
              <a:pPr marL="0" marR="0" lvl="0" indent="0" algn="ctr" rtl="0">
                <a:spcBef>
                  <a:spcPts val="0"/>
                </a:spcBef>
                <a:spcAft>
                  <a:spcPts val="0"/>
                </a:spcAft>
                <a:buNone/>
              </a:pPr>
              <a:r>
                <a:rPr lang="en-GB" sz="1050" b="1" dirty="0">
                  <a:solidFill>
                    <a:schemeClr val="dk1"/>
                  </a:solidFill>
                  <a:ea typeface="Arial"/>
                  <a:cs typeface="Arial"/>
                  <a:sym typeface="Arial"/>
                </a:rPr>
                <a:t>Online Gaming</a:t>
              </a:r>
              <a:endParaRPr lang="en-GB" sz="900" dirty="0"/>
            </a:p>
          </p:txBody>
        </p:sp>
        <p:sp>
          <p:nvSpPr>
            <p:cNvPr id="32" name="TextBox 31">
              <a:hlinkClick r:id="rId5" action="ppaction://hlinksldjump"/>
            </p:cNvPr>
            <p:cNvSpPr txBox="1"/>
            <p:nvPr/>
          </p:nvSpPr>
          <p:spPr>
            <a:xfrm>
              <a:off x="806987" y="531236"/>
              <a:ext cx="1170650" cy="261610"/>
            </a:xfrm>
            <a:prstGeom prst="rect">
              <a:avLst/>
            </a:prstGeom>
            <a:noFill/>
          </p:spPr>
          <p:txBody>
            <a:bodyPr wrap="square" rtlCol="0">
              <a:spAutoFit/>
            </a:bodyPr>
            <a:lstStyle/>
            <a:p>
              <a:pPr algn="ctr"/>
              <a:r>
                <a:rPr lang="en-GB" sz="1050" b="1" dirty="0"/>
                <a:t>Welcome Page</a:t>
              </a:r>
            </a:p>
          </p:txBody>
        </p:sp>
        <p:sp>
          <p:nvSpPr>
            <p:cNvPr id="70" name="TextBox 69"/>
            <p:cNvSpPr txBox="1"/>
            <p:nvPr/>
          </p:nvSpPr>
          <p:spPr>
            <a:xfrm>
              <a:off x="1921454" y="931022"/>
              <a:ext cx="1862130" cy="276999"/>
            </a:xfrm>
            <a:prstGeom prst="rect">
              <a:avLst/>
            </a:prstGeom>
            <a:noFill/>
          </p:spPr>
          <p:txBody>
            <a:bodyPr wrap="square" rtlCol="0">
              <a:spAutoFit/>
            </a:bodyPr>
            <a:lstStyle/>
            <a:p>
              <a:pPr>
                <a:defRPr/>
              </a:pPr>
              <a:r>
                <a:rPr lang="en-GB" altLang="en-US" sz="1200" dirty="0" err="1"/>
                <a:t>www.onlinesafety.com</a:t>
              </a:r>
              <a:endParaRPr lang="en-GB" altLang="en-US" sz="1200" dirty="0"/>
            </a:p>
          </p:txBody>
        </p:sp>
        <p:sp>
          <p:nvSpPr>
            <p:cNvPr id="77" name="TextBox 76">
              <a:hlinkClick r:id="rId6" action="ppaction://hlinksldjump"/>
            </p:cNvPr>
            <p:cNvSpPr txBox="1"/>
            <p:nvPr/>
          </p:nvSpPr>
          <p:spPr>
            <a:xfrm>
              <a:off x="6009352" y="533399"/>
              <a:ext cx="1458248" cy="253916"/>
            </a:xfrm>
            <a:prstGeom prst="rect">
              <a:avLst/>
            </a:prstGeom>
            <a:noFill/>
          </p:spPr>
          <p:txBody>
            <a:bodyPr wrap="square" rtlCol="0">
              <a:spAutoFit/>
            </a:bodyPr>
            <a:lstStyle/>
            <a:p>
              <a:pPr algn="ctr"/>
              <a:r>
                <a:rPr lang="en-GB" sz="1050" b="1" dirty="0"/>
                <a:t>Sharing Information</a:t>
              </a:r>
            </a:p>
          </p:txBody>
        </p:sp>
      </p:grpSp>
      <p:pic>
        <p:nvPicPr>
          <p:cNvPr id="49" name="Morph!"/>
          <p:cNvPicPr>
            <a:picLocks noChangeAspect="1"/>
          </p:cNvPicPr>
          <p:nvPr/>
        </p:nvPicPr>
        <p:blipFill rotWithShape="1">
          <a:blip r:embed="rId7" cstate="screen">
            <a:extLst>
              <a:ext uri="{28A0092B-C50C-407E-A947-70E740481C1C}">
                <a14:useLocalDpi xmlns:a14="http://schemas.microsoft.com/office/drawing/2010/main"/>
              </a:ext>
            </a:extLst>
          </a:blip>
          <a:srcRect l="-10874" t="-639" r="-9893"/>
          <a:stretch/>
        </p:blipFill>
        <p:spPr>
          <a:xfrm>
            <a:off x="6329626" y="1540445"/>
            <a:ext cx="2513516" cy="4840095"/>
          </a:xfrm>
          <a:prstGeom prst="rect">
            <a:avLst/>
          </a:prstGeom>
          <a:ln w="28575">
            <a:noFill/>
          </a:ln>
          <a:effectLst/>
        </p:spPr>
      </p:pic>
      <p:sp>
        <p:nvSpPr>
          <p:cNvPr id="67" name="Rounded Rectangle 66"/>
          <p:cNvSpPr/>
          <p:nvPr/>
        </p:nvSpPr>
        <p:spPr>
          <a:xfrm>
            <a:off x="1115364" y="3146658"/>
            <a:ext cx="5013960" cy="854246"/>
          </a:xfrm>
          <a:prstGeom prst="roundRect">
            <a:avLst/>
          </a:prstGeom>
          <a:solidFill>
            <a:schemeClr val="bg1"/>
          </a:solidFill>
          <a:ln w="28575">
            <a:solidFill>
              <a:srgbClr val="01407D"/>
            </a:solidFill>
          </a:ln>
          <a:effectLst>
            <a:outerShdw dist="38100" dir="2700000" algn="tl" rotWithShape="0">
              <a:srgbClr val="90C8E5"/>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lvl="0"/>
            <a:r>
              <a:rPr lang="en-GB" b="1" dirty="0">
                <a:solidFill>
                  <a:schemeClr val="tx1"/>
                </a:solidFill>
              </a:rPr>
              <a:t>STOP - </a:t>
            </a:r>
            <a:r>
              <a:rPr lang="en-GB" dirty="0">
                <a:solidFill>
                  <a:schemeClr val="tx1"/>
                </a:solidFill>
              </a:rPr>
              <a:t>Stop what you are doing. Do not click on the page or reply to any messages</a:t>
            </a:r>
            <a:r>
              <a:rPr lang="en-GB" b="1" dirty="0">
                <a:solidFill>
                  <a:schemeClr val="tx1"/>
                </a:solidFill>
              </a:rPr>
              <a:t>. </a:t>
            </a:r>
          </a:p>
        </p:txBody>
      </p:sp>
      <p:sp>
        <p:nvSpPr>
          <p:cNvPr id="68" name="Rounded Rectangle 67"/>
          <p:cNvSpPr/>
          <p:nvPr/>
        </p:nvSpPr>
        <p:spPr>
          <a:xfrm>
            <a:off x="1115364" y="4140696"/>
            <a:ext cx="5013960" cy="854246"/>
          </a:xfrm>
          <a:prstGeom prst="roundRect">
            <a:avLst/>
          </a:prstGeom>
          <a:solidFill>
            <a:schemeClr val="bg1"/>
          </a:solidFill>
          <a:ln w="28575">
            <a:solidFill>
              <a:srgbClr val="01407D"/>
            </a:solidFill>
          </a:ln>
          <a:effectLst>
            <a:outerShdw dist="38100" dir="2700000" algn="tl" rotWithShape="0">
              <a:srgbClr val="90C8E5"/>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lvl="0"/>
            <a:r>
              <a:rPr lang="en-GB" b="1" dirty="0">
                <a:solidFill>
                  <a:schemeClr val="tx1"/>
                </a:solidFill>
              </a:rPr>
              <a:t>CLOSE - </a:t>
            </a:r>
            <a:r>
              <a:rPr lang="en-GB" dirty="0">
                <a:solidFill>
                  <a:schemeClr val="tx1"/>
                </a:solidFill>
              </a:rPr>
              <a:t>Close the laptop. Put your phone or tablet down. </a:t>
            </a:r>
          </a:p>
        </p:txBody>
      </p:sp>
      <p:sp>
        <p:nvSpPr>
          <p:cNvPr id="73" name="Rounded Rectangle 72"/>
          <p:cNvSpPr/>
          <p:nvPr/>
        </p:nvSpPr>
        <p:spPr>
          <a:xfrm>
            <a:off x="1115364" y="5134735"/>
            <a:ext cx="5013960" cy="547779"/>
          </a:xfrm>
          <a:prstGeom prst="roundRect">
            <a:avLst>
              <a:gd name="adj" fmla="val 23137"/>
            </a:avLst>
          </a:prstGeom>
          <a:solidFill>
            <a:schemeClr val="bg1"/>
          </a:solidFill>
          <a:ln w="28575">
            <a:solidFill>
              <a:srgbClr val="01407D"/>
            </a:solidFill>
          </a:ln>
          <a:effectLst>
            <a:outerShdw dist="38100" dir="2700000" algn="tl" rotWithShape="0">
              <a:srgbClr val="90C8E5"/>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lvl="0"/>
            <a:r>
              <a:rPr lang="en-GB" b="1" dirty="0">
                <a:solidFill>
                  <a:schemeClr val="tx1"/>
                </a:solidFill>
              </a:rPr>
              <a:t>TELL - </a:t>
            </a:r>
            <a:r>
              <a:rPr lang="en-GB" dirty="0">
                <a:solidFill>
                  <a:schemeClr val="tx1"/>
                </a:solidFill>
              </a:rPr>
              <a:t>Tell a trusted adult.</a:t>
            </a:r>
          </a:p>
        </p:txBody>
      </p:sp>
      <p:cxnSp>
        <p:nvCxnSpPr>
          <p:cNvPr id="8" name="Straight Connector 1">
            <a:extLst>
              <a:ext uri="{FF2B5EF4-FFF2-40B4-BE49-F238E27FC236}">
                <a16:creationId xmlns:a16="http://schemas.microsoft.com/office/drawing/2014/main" id="{197F7B34-80D3-BCD1-BCD0-B66C4598B3C7}"/>
              </a:ext>
            </a:extLst>
          </p:cNvPr>
          <p:cNvCxnSpPr>
            <a:cxnSpLocks/>
          </p:cNvCxnSpPr>
          <p:nvPr/>
        </p:nvCxnSpPr>
        <p:spPr>
          <a:xfrm>
            <a:off x="913466" y="3163897"/>
            <a:ext cx="0" cy="969711"/>
          </a:xfrm>
          <a:prstGeom prst="line">
            <a:avLst/>
          </a:prstGeom>
          <a:ln w="25400">
            <a:solidFill>
              <a:srgbClr val="9D9CCD"/>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2">
            <a:extLst>
              <a:ext uri="{FF2B5EF4-FFF2-40B4-BE49-F238E27FC236}">
                <a16:creationId xmlns:a16="http://schemas.microsoft.com/office/drawing/2014/main" id="{383874A4-DAC6-C13B-852C-18AA1B4820DB}"/>
              </a:ext>
            </a:extLst>
          </p:cNvPr>
          <p:cNvCxnSpPr>
            <a:cxnSpLocks/>
          </p:cNvCxnSpPr>
          <p:nvPr/>
        </p:nvCxnSpPr>
        <p:spPr>
          <a:xfrm>
            <a:off x="913466" y="4129212"/>
            <a:ext cx="0" cy="946391"/>
          </a:xfrm>
          <a:prstGeom prst="line">
            <a:avLst/>
          </a:prstGeom>
          <a:ln w="25400">
            <a:solidFill>
              <a:srgbClr val="643C9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3">
            <a:extLst>
              <a:ext uri="{FF2B5EF4-FFF2-40B4-BE49-F238E27FC236}">
                <a16:creationId xmlns:a16="http://schemas.microsoft.com/office/drawing/2014/main" id="{3E8E6D0C-DDC3-2877-EEA3-ADB7244DADC5}"/>
              </a:ext>
            </a:extLst>
          </p:cNvPr>
          <p:cNvCxnSpPr>
            <a:cxnSpLocks/>
          </p:cNvCxnSpPr>
          <p:nvPr/>
        </p:nvCxnSpPr>
        <p:spPr>
          <a:xfrm>
            <a:off x="912999" y="5096410"/>
            <a:ext cx="934" cy="547779"/>
          </a:xfrm>
          <a:prstGeom prst="line">
            <a:avLst/>
          </a:prstGeom>
          <a:ln w="25400">
            <a:solidFill>
              <a:srgbClr val="9D9CCD"/>
            </a:solidFill>
            <a:prstDash val="sysDot"/>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CFA93C9D-ADD5-A853-AB25-3DF03C923E8E}"/>
              </a:ext>
            </a:extLst>
          </p:cNvPr>
          <p:cNvSpPr/>
          <p:nvPr/>
        </p:nvSpPr>
        <p:spPr>
          <a:xfrm>
            <a:off x="841466" y="3146658"/>
            <a:ext cx="144000" cy="144000"/>
          </a:xfrm>
          <a:prstGeom prst="ellipse">
            <a:avLst/>
          </a:prstGeom>
          <a:solidFill>
            <a:srgbClr val="9D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C"/>
          </a:p>
        </p:txBody>
      </p:sp>
      <p:sp>
        <p:nvSpPr>
          <p:cNvPr id="39" name="Oval 38">
            <a:extLst>
              <a:ext uri="{FF2B5EF4-FFF2-40B4-BE49-F238E27FC236}">
                <a16:creationId xmlns:a16="http://schemas.microsoft.com/office/drawing/2014/main" id="{C986C17A-0110-9F80-E5B3-7871BCD0383A}"/>
              </a:ext>
            </a:extLst>
          </p:cNvPr>
          <p:cNvSpPr/>
          <p:nvPr/>
        </p:nvSpPr>
        <p:spPr>
          <a:xfrm>
            <a:off x="841466" y="5538514"/>
            <a:ext cx="144000" cy="144000"/>
          </a:xfrm>
          <a:prstGeom prst="ellipse">
            <a:avLst/>
          </a:prstGeom>
          <a:solidFill>
            <a:srgbClr val="9D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C"/>
          </a:p>
        </p:txBody>
      </p:sp>
      <p:sp>
        <p:nvSpPr>
          <p:cNvPr id="9" name="TextBox 8">
            <a:extLst>
              <a:ext uri="{FF2B5EF4-FFF2-40B4-BE49-F238E27FC236}">
                <a16:creationId xmlns:a16="http://schemas.microsoft.com/office/drawing/2014/main" id="{8C66951F-3B48-0FEC-559F-067E7499C134}"/>
              </a:ext>
            </a:extLst>
          </p:cNvPr>
          <p:cNvSpPr txBox="1"/>
          <p:nvPr/>
        </p:nvSpPr>
        <p:spPr>
          <a:xfrm>
            <a:off x="764697" y="1610788"/>
            <a:ext cx="5364627" cy="1200329"/>
          </a:xfrm>
          <a:prstGeom prst="rect">
            <a:avLst/>
          </a:prstGeom>
          <a:noFill/>
          <a:ln>
            <a:noFill/>
          </a:ln>
        </p:spPr>
        <p:txBody>
          <a:bodyPr wrap="square">
            <a:spAutoFit/>
          </a:bodyPr>
          <a:lstStyle/>
          <a:p>
            <a:pPr marL="0" marR="0" lvl="0" indent="0" algn="ctr" rtl="0">
              <a:spcBef>
                <a:spcPts val="0"/>
              </a:spcBef>
              <a:spcAft>
                <a:spcPts val="0"/>
              </a:spcAft>
              <a:buNone/>
            </a:pPr>
            <a:r>
              <a:rPr lang="en-GB" sz="3600" b="1" dirty="0">
                <a:solidFill>
                  <a:srgbClr val="643C90"/>
                </a:solidFill>
              </a:rPr>
              <a:t>If you see something online that upsets you:</a:t>
            </a:r>
            <a:endParaRPr lang="en-GB" sz="3600" dirty="0">
              <a:solidFill>
                <a:srgbClr val="643C90"/>
              </a:solidFill>
            </a:endParaRPr>
          </a:p>
        </p:txBody>
      </p:sp>
    </p:spTree>
    <p:extLst>
      <p:ext uri="{BB962C8B-B14F-4D97-AF65-F5344CB8AC3E}">
        <p14:creationId xmlns:p14="http://schemas.microsoft.com/office/powerpoint/2010/main" val="30043859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up)">
                                      <p:cBhvr>
                                        <p:cTn id="7" dur="1000"/>
                                        <p:tgtEl>
                                          <p:spTgt spid="67"/>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1000"/>
                                        <p:tgtEl>
                                          <p:spTgt spid="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up)">
                                      <p:cBhvr>
                                        <p:cTn id="13" dur="500"/>
                                        <p:tgtEl>
                                          <p:spTgt spid="36"/>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wipe(up)">
                                      <p:cBhvr>
                                        <p:cTn id="17" dur="1000"/>
                                        <p:tgtEl>
                                          <p:spTgt spid="68"/>
                                        </p:tgtEl>
                                      </p:cBhvr>
                                    </p:animEffect>
                                  </p:childTnLst>
                                </p:cTn>
                              </p:par>
                              <p:par>
                                <p:cTn id="18" presetID="22" presetClass="entr" presetSubtype="1"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1000"/>
                                        <p:tgtEl>
                                          <p:spTgt spid="17"/>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wipe(up)">
                                      <p:cBhvr>
                                        <p:cTn id="24" dur="1000"/>
                                        <p:tgtEl>
                                          <p:spTgt spid="73"/>
                                        </p:tgtEl>
                                      </p:cBhvr>
                                    </p:animEffect>
                                  </p:childTnLst>
                                </p:cTn>
                              </p:par>
                              <p:par>
                                <p:cTn id="25" presetID="22" presetClass="entr" presetSubtype="1"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1000"/>
                                        <p:tgtEl>
                                          <p:spTgt spid="20"/>
                                        </p:tgtEl>
                                      </p:cBhvr>
                                    </p:animEffect>
                                  </p:childTnLst>
                                </p:cTn>
                              </p:par>
                              <p:par>
                                <p:cTn id="28" presetID="22" presetClass="entr" presetSubtype="1" fill="hold" grpId="0" nodeType="withEffect">
                                  <p:stCondLst>
                                    <p:cond delay="50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73" grpId="0" animBg="1"/>
      <p:bldP spid="36" grpId="0" animBg="1"/>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Tabs">
            <a:extLst>
              <a:ext uri="{FF2B5EF4-FFF2-40B4-BE49-F238E27FC236}">
                <a16:creationId xmlns:a16="http://schemas.microsoft.com/office/drawing/2014/main" id="{BC31FB38-260E-9CA4-927D-D5266BA48723}"/>
              </a:ext>
            </a:extLst>
          </p:cNvPr>
          <p:cNvGrpSpPr/>
          <p:nvPr/>
        </p:nvGrpSpPr>
        <p:grpSpPr>
          <a:xfrm>
            <a:off x="655455" y="531236"/>
            <a:ext cx="7857366" cy="5730583"/>
            <a:chOff x="655455" y="531236"/>
            <a:chExt cx="7857366" cy="5730583"/>
          </a:xfrm>
        </p:grpSpPr>
        <p:sp>
          <p:nvSpPr>
            <p:cNvPr id="3" name="Rounded Rectangle 2"/>
            <p:cNvSpPr/>
            <p:nvPr/>
          </p:nvSpPr>
          <p:spPr>
            <a:xfrm>
              <a:off x="655455" y="783511"/>
              <a:ext cx="7857366" cy="5478308"/>
            </a:xfrm>
            <a:prstGeom prst="roundRect">
              <a:avLst>
                <a:gd name="adj" fmla="val 101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rapezoid 24"/>
            <p:cNvSpPr/>
            <p:nvPr/>
          </p:nvSpPr>
          <p:spPr>
            <a:xfrm>
              <a:off x="5913613" y="552888"/>
              <a:ext cx="1630187" cy="606902"/>
            </a:xfrm>
            <a:prstGeom prst="trapezoid">
              <a:avLst>
                <a:gd name="adj" fmla="val 15153"/>
              </a:avLst>
            </a:prstGeom>
            <a:solidFill>
              <a:srgbClr val="8ACBC0">
                <a:alpha val="4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rapezoid 22"/>
            <p:cNvSpPr/>
            <p:nvPr/>
          </p:nvSpPr>
          <p:spPr>
            <a:xfrm>
              <a:off x="4618943" y="552888"/>
              <a:ext cx="1382219" cy="606902"/>
            </a:xfrm>
            <a:prstGeom prst="trapezoid">
              <a:avLst>
                <a:gd name="adj" fmla="val 15153"/>
              </a:avLst>
            </a:prstGeom>
            <a:solidFill>
              <a:srgbClr val="8ACBC0">
                <a:alpha val="4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hlinkClick r:id="rId2" action="ppaction://hlinksldjump"/>
            </p:cNvPr>
            <p:cNvSpPr txBox="1"/>
            <p:nvPr/>
          </p:nvSpPr>
          <p:spPr>
            <a:xfrm>
              <a:off x="4733634" y="533399"/>
              <a:ext cx="1170650" cy="261610"/>
            </a:xfrm>
            <a:prstGeom prst="rect">
              <a:avLst/>
            </a:prstGeom>
            <a:noFill/>
          </p:spPr>
          <p:txBody>
            <a:bodyPr wrap="square" rtlCol="0">
              <a:spAutoFit/>
            </a:bodyPr>
            <a:lstStyle/>
            <a:p>
              <a:pPr algn="ctr"/>
              <a:r>
                <a:rPr lang="en-GB" sz="1050" b="1" dirty="0"/>
                <a:t>Online Bullying</a:t>
              </a:r>
            </a:p>
          </p:txBody>
        </p:sp>
        <p:sp>
          <p:nvSpPr>
            <p:cNvPr id="21" name="Trapezoid 20"/>
            <p:cNvSpPr/>
            <p:nvPr/>
          </p:nvSpPr>
          <p:spPr>
            <a:xfrm>
              <a:off x="3329518" y="552888"/>
              <a:ext cx="1382219" cy="606902"/>
            </a:xfrm>
            <a:prstGeom prst="trapezoid">
              <a:avLst>
                <a:gd name="adj" fmla="val 15153"/>
              </a:avLst>
            </a:prstGeom>
            <a:solidFill>
              <a:srgbClr val="8ACBC0">
                <a:alpha val="4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hlinkClick r:id="rId3" action="ppaction://hlinksldjump"/>
            </p:cNvPr>
            <p:cNvSpPr txBox="1"/>
            <p:nvPr/>
          </p:nvSpPr>
          <p:spPr>
            <a:xfrm>
              <a:off x="3457007" y="533399"/>
              <a:ext cx="1170650" cy="261610"/>
            </a:xfrm>
            <a:prstGeom prst="rect">
              <a:avLst/>
            </a:prstGeom>
            <a:noFill/>
          </p:spPr>
          <p:txBody>
            <a:bodyPr wrap="square" rtlCol="0">
              <a:spAutoFit/>
            </a:bodyPr>
            <a:lstStyle/>
            <a:p>
              <a:pPr algn="ctr"/>
              <a:r>
                <a:rPr lang="en-GB" sz="1050" b="1" dirty="0"/>
                <a:t>Making Friends</a:t>
              </a:r>
            </a:p>
          </p:txBody>
        </p:sp>
        <p:sp>
          <p:nvSpPr>
            <p:cNvPr id="15" name="Trapezoid 14"/>
            <p:cNvSpPr/>
            <p:nvPr/>
          </p:nvSpPr>
          <p:spPr>
            <a:xfrm>
              <a:off x="666589" y="552888"/>
              <a:ext cx="1435262" cy="606902"/>
            </a:xfrm>
            <a:prstGeom prst="trapezoid">
              <a:avLst>
                <a:gd name="adj" fmla="val 15153"/>
              </a:avLst>
            </a:prstGeom>
            <a:solidFill>
              <a:srgbClr val="8ACBC0">
                <a:alpha val="4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rapezoid 6"/>
            <p:cNvSpPr/>
            <p:nvPr/>
          </p:nvSpPr>
          <p:spPr>
            <a:xfrm>
              <a:off x="2034848" y="552888"/>
              <a:ext cx="1382219" cy="606902"/>
            </a:xfrm>
            <a:prstGeom prst="trapezoid">
              <a:avLst>
                <a:gd name="adj" fmla="val 15153"/>
              </a:avLst>
            </a:prstGeom>
            <a:solidFill>
              <a:srgbClr val="FACBC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655455" y="783510"/>
              <a:ext cx="7857366" cy="695915"/>
            </a:xfrm>
            <a:prstGeom prst="roundRect">
              <a:avLst>
                <a:gd name="adj" fmla="val 6202"/>
              </a:avLst>
            </a:prstGeom>
            <a:solidFill>
              <a:srgbClr val="FACBC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1851729" y="950612"/>
              <a:ext cx="6161972" cy="254898"/>
            </a:xfrm>
            <a:prstGeom prst="roundRect">
              <a:avLst>
                <a:gd name="adj" fmla="val 5000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rapezoid 9"/>
            <p:cNvSpPr/>
            <p:nvPr/>
          </p:nvSpPr>
          <p:spPr>
            <a:xfrm>
              <a:off x="2086673" y="740409"/>
              <a:ext cx="1276554" cy="126687"/>
            </a:xfrm>
            <a:prstGeom prst="trapezoid">
              <a:avLst>
                <a:gd name="adj" fmla="val 20972"/>
              </a:avLst>
            </a:prstGeom>
            <a:solidFill>
              <a:srgbClr val="FA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a:hlinkClick r:id="" action="ppaction://hlinkshowjump?jump=previousslide"/>
            </p:cNvPr>
            <p:cNvSpPr/>
            <p:nvPr/>
          </p:nvSpPr>
          <p:spPr>
            <a:xfrm flipH="1">
              <a:off x="764697" y="995117"/>
              <a:ext cx="299406" cy="210393"/>
            </a:xfrm>
            <a:prstGeom prst="rightArrow">
              <a:avLst>
                <a:gd name="adj1" fmla="val 34155"/>
                <a:gd name="adj2" fmla="val 50000"/>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a:hlinkClick r:id="" action="ppaction://hlinkshowjump?jump=nextslide"/>
            </p:cNvPr>
            <p:cNvSpPr/>
            <p:nvPr/>
          </p:nvSpPr>
          <p:spPr>
            <a:xfrm>
              <a:off x="1173345" y="995117"/>
              <a:ext cx="299406" cy="210393"/>
            </a:xfrm>
            <a:prstGeom prst="rightArrow">
              <a:avLst>
                <a:gd name="adj1" fmla="val 34155"/>
                <a:gd name="adj2" fmla="val 50000"/>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ircular Arrow 12"/>
            <p:cNvSpPr/>
            <p:nvPr/>
          </p:nvSpPr>
          <p:spPr>
            <a:xfrm>
              <a:off x="1516083" y="976910"/>
              <a:ext cx="244816" cy="246806"/>
            </a:xfrm>
            <a:prstGeom prst="circularArrow">
              <a:avLst>
                <a:gd name="adj1" fmla="val 14387"/>
                <a:gd name="adj2" fmla="val 1103042"/>
                <a:gd name="adj3" fmla="val 20455631"/>
                <a:gd name="adj4" fmla="val 1587046"/>
                <a:gd name="adj5" fmla="val 19222"/>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hlinkClick r:id="rId4" action="ppaction://hlinksldjump"/>
            </p:cNvPr>
            <p:cNvSpPr txBox="1"/>
            <p:nvPr/>
          </p:nvSpPr>
          <p:spPr>
            <a:xfrm>
              <a:off x="2162337" y="533399"/>
              <a:ext cx="1170650" cy="261610"/>
            </a:xfrm>
            <a:prstGeom prst="rect">
              <a:avLst/>
            </a:prstGeom>
            <a:noFill/>
          </p:spPr>
          <p:txBody>
            <a:bodyPr wrap="square" rtlCol="0">
              <a:spAutoFit/>
            </a:bodyPr>
            <a:lstStyle/>
            <a:p>
              <a:pPr marL="0" marR="0" lvl="0" indent="0" algn="ctr" rtl="0">
                <a:spcBef>
                  <a:spcPts val="0"/>
                </a:spcBef>
                <a:spcAft>
                  <a:spcPts val="0"/>
                </a:spcAft>
                <a:buNone/>
              </a:pPr>
              <a:r>
                <a:rPr lang="en-GB" sz="1050" b="1" dirty="0">
                  <a:solidFill>
                    <a:schemeClr val="dk1"/>
                  </a:solidFill>
                  <a:ea typeface="Arial"/>
                  <a:cs typeface="Arial"/>
                  <a:sym typeface="Arial"/>
                </a:rPr>
                <a:t>Online Gaming</a:t>
              </a:r>
              <a:endParaRPr lang="en-GB" sz="900" dirty="0"/>
            </a:p>
          </p:txBody>
        </p:sp>
        <p:sp>
          <p:nvSpPr>
            <p:cNvPr id="32" name="TextBox 31">
              <a:hlinkClick r:id="rId5" action="ppaction://hlinksldjump"/>
            </p:cNvPr>
            <p:cNvSpPr txBox="1"/>
            <p:nvPr/>
          </p:nvSpPr>
          <p:spPr>
            <a:xfrm>
              <a:off x="806987" y="531236"/>
              <a:ext cx="1170650" cy="261610"/>
            </a:xfrm>
            <a:prstGeom prst="rect">
              <a:avLst/>
            </a:prstGeom>
            <a:noFill/>
          </p:spPr>
          <p:txBody>
            <a:bodyPr wrap="square" rtlCol="0">
              <a:spAutoFit/>
            </a:bodyPr>
            <a:lstStyle/>
            <a:p>
              <a:pPr algn="ctr"/>
              <a:r>
                <a:rPr lang="en-GB" sz="1050" b="1" dirty="0"/>
                <a:t>Welcome Page</a:t>
              </a:r>
            </a:p>
          </p:txBody>
        </p:sp>
        <p:sp>
          <p:nvSpPr>
            <p:cNvPr id="70" name="TextBox 69"/>
            <p:cNvSpPr txBox="1"/>
            <p:nvPr/>
          </p:nvSpPr>
          <p:spPr>
            <a:xfrm>
              <a:off x="1921454" y="931022"/>
              <a:ext cx="2837580" cy="276999"/>
            </a:xfrm>
            <a:prstGeom prst="rect">
              <a:avLst/>
            </a:prstGeom>
            <a:noFill/>
          </p:spPr>
          <p:txBody>
            <a:bodyPr wrap="square" rtlCol="0">
              <a:spAutoFit/>
            </a:bodyPr>
            <a:lstStyle/>
            <a:p>
              <a:pPr marL="0" marR="0" lvl="0" indent="0" algn="l" rtl="0">
                <a:spcBef>
                  <a:spcPts val="0"/>
                </a:spcBef>
                <a:spcAft>
                  <a:spcPts val="0"/>
                </a:spcAft>
                <a:buNone/>
              </a:pPr>
              <a:r>
                <a:rPr lang="en-GB" sz="1200" dirty="0" err="1">
                  <a:solidFill>
                    <a:schemeClr val="dk1"/>
                  </a:solidFill>
                  <a:ea typeface="Arial"/>
                  <a:cs typeface="Arial"/>
                  <a:sym typeface="Arial"/>
                </a:rPr>
                <a:t>www.onlinesafety.com</a:t>
              </a:r>
              <a:r>
                <a:rPr lang="en-GB" sz="1200" dirty="0">
                  <a:solidFill>
                    <a:schemeClr val="dk1"/>
                  </a:solidFill>
                  <a:ea typeface="Arial"/>
                  <a:cs typeface="Arial"/>
                  <a:sym typeface="Arial"/>
                </a:rPr>
                <a:t>/</a:t>
              </a:r>
              <a:r>
                <a:rPr lang="en-GB" sz="1200" dirty="0" err="1">
                  <a:solidFill>
                    <a:schemeClr val="dk1"/>
                  </a:solidFill>
                  <a:ea typeface="Arial"/>
                  <a:cs typeface="Arial"/>
                  <a:sym typeface="Arial"/>
                </a:rPr>
                <a:t>onlinegaming</a:t>
              </a:r>
              <a:endParaRPr lang="en-GB" sz="1050" dirty="0"/>
            </a:p>
          </p:txBody>
        </p:sp>
        <p:sp>
          <p:nvSpPr>
            <p:cNvPr id="77" name="TextBox 76">
              <a:hlinkClick r:id="rId6" action="ppaction://hlinksldjump"/>
            </p:cNvPr>
            <p:cNvSpPr txBox="1"/>
            <p:nvPr/>
          </p:nvSpPr>
          <p:spPr>
            <a:xfrm>
              <a:off x="6009352" y="533399"/>
              <a:ext cx="1458248" cy="253916"/>
            </a:xfrm>
            <a:prstGeom prst="rect">
              <a:avLst/>
            </a:prstGeom>
            <a:noFill/>
          </p:spPr>
          <p:txBody>
            <a:bodyPr wrap="square" rtlCol="0">
              <a:spAutoFit/>
            </a:bodyPr>
            <a:lstStyle/>
            <a:p>
              <a:pPr algn="ctr"/>
              <a:r>
                <a:rPr lang="en-GB" sz="1050" b="1" dirty="0"/>
                <a:t>Sharing Information</a:t>
              </a:r>
            </a:p>
          </p:txBody>
        </p:sp>
      </p:grpSp>
      <p:pic>
        <p:nvPicPr>
          <p:cNvPr id="49" name="Morph!"/>
          <p:cNvPicPr>
            <a:picLocks noChangeAspect="1"/>
          </p:cNvPicPr>
          <p:nvPr/>
        </p:nvPicPr>
        <p:blipFill rotWithShape="1">
          <a:blip r:embed="rId7" cstate="screen">
            <a:extLst>
              <a:ext uri="{28A0092B-C50C-407E-A947-70E740481C1C}">
                <a14:useLocalDpi xmlns:a14="http://schemas.microsoft.com/office/drawing/2010/main"/>
              </a:ext>
            </a:extLst>
          </a:blip>
          <a:srcRect l="-2367" r="-2281"/>
          <a:stretch/>
        </p:blipFill>
        <p:spPr>
          <a:xfrm flipH="1">
            <a:off x="172421" y="2865563"/>
            <a:ext cx="3906576" cy="3607862"/>
          </a:xfrm>
          <a:prstGeom prst="rect">
            <a:avLst/>
          </a:prstGeom>
          <a:ln w="28575">
            <a:noFill/>
          </a:ln>
          <a:effectLst/>
        </p:spPr>
      </p:pic>
      <p:sp>
        <p:nvSpPr>
          <p:cNvPr id="67" name="Rounded Rectangle 66"/>
          <p:cNvSpPr/>
          <p:nvPr/>
        </p:nvSpPr>
        <p:spPr>
          <a:xfrm>
            <a:off x="4268816" y="2638025"/>
            <a:ext cx="4119534" cy="854246"/>
          </a:xfrm>
          <a:prstGeom prst="roundRect">
            <a:avLst/>
          </a:prstGeom>
          <a:solidFill>
            <a:schemeClr val="bg1"/>
          </a:solidFill>
          <a:ln w="28575">
            <a:solidFill>
              <a:srgbClr val="01407D"/>
            </a:solidFill>
          </a:ln>
          <a:effectLst>
            <a:outerShdw dist="38100" dir="2700000" algn="tl" rotWithShape="0">
              <a:srgbClr val="90C8E5"/>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buClr>
                <a:schemeClr val="dk1"/>
              </a:buClr>
              <a:buSzPts val="2000"/>
            </a:pPr>
            <a:r>
              <a:rPr lang="en-GB" dirty="0">
                <a:solidFill>
                  <a:schemeClr val="dk1"/>
                </a:solidFill>
                <a:ea typeface="Arial"/>
                <a:cs typeface="Arial"/>
                <a:sym typeface="Arial"/>
              </a:rPr>
              <a:t>Always ask a trusted adult before you play games on</a:t>
            </a:r>
            <a:r>
              <a:rPr lang="en-GB" dirty="0">
                <a:solidFill>
                  <a:schemeClr val="dk1"/>
                </a:solidFill>
              </a:rPr>
              <a:t>line</a:t>
            </a:r>
            <a:r>
              <a:rPr lang="en-GB" dirty="0">
                <a:solidFill>
                  <a:schemeClr val="dk1"/>
                </a:solidFill>
                <a:ea typeface="Arial"/>
                <a:cs typeface="Arial"/>
                <a:sym typeface="Arial"/>
              </a:rPr>
              <a:t>.</a:t>
            </a:r>
            <a:endParaRPr lang="en-GB" dirty="0"/>
          </a:p>
        </p:txBody>
      </p:sp>
      <p:sp>
        <p:nvSpPr>
          <p:cNvPr id="68" name="Rounded Rectangle 67"/>
          <p:cNvSpPr/>
          <p:nvPr/>
        </p:nvSpPr>
        <p:spPr>
          <a:xfrm>
            <a:off x="4268816" y="3635735"/>
            <a:ext cx="4119534" cy="854246"/>
          </a:xfrm>
          <a:prstGeom prst="roundRect">
            <a:avLst/>
          </a:prstGeom>
          <a:solidFill>
            <a:schemeClr val="bg1"/>
          </a:solidFill>
          <a:ln w="28575">
            <a:solidFill>
              <a:srgbClr val="01407D"/>
            </a:solidFill>
          </a:ln>
          <a:effectLst>
            <a:outerShdw dist="38100" dir="2700000" algn="tl" rotWithShape="0">
              <a:srgbClr val="90C8E5"/>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buClr>
                <a:schemeClr val="dk1"/>
              </a:buClr>
              <a:buSzPts val="2000"/>
            </a:pPr>
            <a:r>
              <a:rPr lang="en-GB" dirty="0">
                <a:solidFill>
                  <a:schemeClr val="dk1"/>
                </a:solidFill>
                <a:ea typeface="Arial"/>
                <a:cs typeface="Arial"/>
                <a:sym typeface="Arial"/>
              </a:rPr>
              <a:t>Use a </a:t>
            </a:r>
            <a:r>
              <a:rPr lang="en-GB" dirty="0">
                <a:solidFill>
                  <a:schemeClr val="dk1"/>
                </a:solidFill>
              </a:rPr>
              <a:t>username</a:t>
            </a:r>
            <a:r>
              <a:rPr lang="en-GB" dirty="0">
                <a:solidFill>
                  <a:schemeClr val="dk1"/>
                </a:solidFill>
                <a:ea typeface="Arial"/>
                <a:cs typeface="Arial"/>
                <a:sym typeface="Arial"/>
              </a:rPr>
              <a:t> instead of your real name when playing games online.</a:t>
            </a:r>
            <a:endParaRPr lang="en-GB" dirty="0">
              <a:solidFill>
                <a:schemeClr val="dk1"/>
              </a:solidFill>
            </a:endParaRPr>
          </a:p>
        </p:txBody>
      </p:sp>
      <p:sp>
        <p:nvSpPr>
          <p:cNvPr id="73" name="Rounded Rectangle 72"/>
          <p:cNvSpPr/>
          <p:nvPr/>
        </p:nvSpPr>
        <p:spPr>
          <a:xfrm>
            <a:off x="4268816" y="4633445"/>
            <a:ext cx="4119534" cy="1415880"/>
          </a:xfrm>
          <a:prstGeom prst="roundRect">
            <a:avLst>
              <a:gd name="adj" fmla="val 10927"/>
            </a:avLst>
          </a:prstGeom>
          <a:solidFill>
            <a:schemeClr val="bg1"/>
          </a:solidFill>
          <a:ln w="28575">
            <a:solidFill>
              <a:srgbClr val="01407D"/>
            </a:solidFill>
          </a:ln>
          <a:effectLst>
            <a:outerShdw dist="38100" dir="2700000" algn="tl" rotWithShape="0">
              <a:srgbClr val="90C8E5"/>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buClr>
                <a:schemeClr val="dk1"/>
              </a:buClr>
              <a:buSzPts val="2000"/>
            </a:pPr>
            <a:r>
              <a:rPr lang="en-GB" dirty="0">
                <a:solidFill>
                  <a:srgbClr val="1C1C1C"/>
                </a:solidFill>
              </a:rPr>
              <a:t>It is important to be nice to people so that you don't upset them. Remember to treat others how you would like to be treated. </a:t>
            </a:r>
          </a:p>
        </p:txBody>
      </p:sp>
      <p:cxnSp>
        <p:nvCxnSpPr>
          <p:cNvPr id="8" name="Straight Connector 1">
            <a:extLst>
              <a:ext uri="{FF2B5EF4-FFF2-40B4-BE49-F238E27FC236}">
                <a16:creationId xmlns:a16="http://schemas.microsoft.com/office/drawing/2014/main" id="{197F7B34-80D3-BCD1-BCD0-B66C4598B3C7}"/>
              </a:ext>
            </a:extLst>
          </p:cNvPr>
          <p:cNvCxnSpPr>
            <a:cxnSpLocks/>
          </p:cNvCxnSpPr>
          <p:nvPr/>
        </p:nvCxnSpPr>
        <p:spPr>
          <a:xfrm flipH="1">
            <a:off x="4066077" y="2638025"/>
            <a:ext cx="1214" cy="910518"/>
          </a:xfrm>
          <a:prstGeom prst="line">
            <a:avLst/>
          </a:prstGeom>
          <a:ln w="25400">
            <a:solidFill>
              <a:srgbClr val="9D9CCD"/>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2">
            <a:extLst>
              <a:ext uri="{FF2B5EF4-FFF2-40B4-BE49-F238E27FC236}">
                <a16:creationId xmlns:a16="http://schemas.microsoft.com/office/drawing/2014/main" id="{383874A4-DAC6-C13B-852C-18AA1B4820DB}"/>
              </a:ext>
            </a:extLst>
          </p:cNvPr>
          <p:cNvCxnSpPr>
            <a:cxnSpLocks/>
          </p:cNvCxnSpPr>
          <p:nvPr/>
        </p:nvCxnSpPr>
        <p:spPr>
          <a:xfrm>
            <a:off x="4062724" y="3557283"/>
            <a:ext cx="2279" cy="964384"/>
          </a:xfrm>
          <a:prstGeom prst="line">
            <a:avLst/>
          </a:prstGeom>
          <a:ln w="25400">
            <a:solidFill>
              <a:srgbClr val="643C9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3">
            <a:extLst>
              <a:ext uri="{FF2B5EF4-FFF2-40B4-BE49-F238E27FC236}">
                <a16:creationId xmlns:a16="http://schemas.microsoft.com/office/drawing/2014/main" id="{3E8E6D0C-DDC3-2877-EEA3-ADB7244DADC5}"/>
              </a:ext>
            </a:extLst>
          </p:cNvPr>
          <p:cNvCxnSpPr>
            <a:cxnSpLocks/>
            <a:endCxn id="39" idx="0"/>
          </p:cNvCxnSpPr>
          <p:nvPr/>
        </p:nvCxnSpPr>
        <p:spPr>
          <a:xfrm flipH="1">
            <a:off x="4066918" y="4526213"/>
            <a:ext cx="1447" cy="1384724"/>
          </a:xfrm>
          <a:prstGeom prst="line">
            <a:avLst/>
          </a:prstGeom>
          <a:ln w="25400">
            <a:solidFill>
              <a:srgbClr val="9D9CCD"/>
            </a:solidFill>
            <a:prstDash val="sysDot"/>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CFA93C9D-ADD5-A853-AB25-3DF03C923E8E}"/>
              </a:ext>
            </a:extLst>
          </p:cNvPr>
          <p:cNvSpPr/>
          <p:nvPr/>
        </p:nvSpPr>
        <p:spPr>
          <a:xfrm>
            <a:off x="3994918" y="2638025"/>
            <a:ext cx="144000" cy="144000"/>
          </a:xfrm>
          <a:prstGeom prst="ellipse">
            <a:avLst/>
          </a:prstGeom>
          <a:solidFill>
            <a:srgbClr val="9D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C"/>
          </a:p>
        </p:txBody>
      </p:sp>
      <p:sp>
        <p:nvSpPr>
          <p:cNvPr id="39" name="Oval 38">
            <a:extLst>
              <a:ext uri="{FF2B5EF4-FFF2-40B4-BE49-F238E27FC236}">
                <a16:creationId xmlns:a16="http://schemas.microsoft.com/office/drawing/2014/main" id="{C986C17A-0110-9F80-E5B3-7871BCD0383A}"/>
              </a:ext>
            </a:extLst>
          </p:cNvPr>
          <p:cNvSpPr/>
          <p:nvPr/>
        </p:nvSpPr>
        <p:spPr>
          <a:xfrm>
            <a:off x="3994918" y="5910937"/>
            <a:ext cx="144000" cy="144000"/>
          </a:xfrm>
          <a:prstGeom prst="ellipse">
            <a:avLst/>
          </a:prstGeom>
          <a:solidFill>
            <a:srgbClr val="9D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C"/>
          </a:p>
        </p:txBody>
      </p:sp>
      <p:sp>
        <p:nvSpPr>
          <p:cNvPr id="9" name="TextBox 8">
            <a:extLst>
              <a:ext uri="{FF2B5EF4-FFF2-40B4-BE49-F238E27FC236}">
                <a16:creationId xmlns:a16="http://schemas.microsoft.com/office/drawing/2014/main" id="{8C66951F-3B48-0FEC-559F-067E7499C134}"/>
              </a:ext>
            </a:extLst>
          </p:cNvPr>
          <p:cNvSpPr txBox="1"/>
          <p:nvPr/>
        </p:nvSpPr>
        <p:spPr>
          <a:xfrm>
            <a:off x="4268817" y="1610788"/>
            <a:ext cx="4119534" cy="646331"/>
          </a:xfrm>
          <a:prstGeom prst="rect">
            <a:avLst/>
          </a:prstGeom>
          <a:noFill/>
          <a:ln>
            <a:noFill/>
          </a:ln>
        </p:spPr>
        <p:txBody>
          <a:bodyPr wrap="square">
            <a:spAutoFit/>
          </a:bodyPr>
          <a:lstStyle/>
          <a:p>
            <a:pPr marL="0" marR="0" lvl="0" indent="0" algn="ctr" rtl="0">
              <a:spcBef>
                <a:spcPts val="0"/>
              </a:spcBef>
              <a:spcAft>
                <a:spcPts val="0"/>
              </a:spcAft>
              <a:buNone/>
            </a:pPr>
            <a:r>
              <a:rPr lang="en-GB" sz="3600" b="1" dirty="0">
                <a:solidFill>
                  <a:srgbClr val="643C90"/>
                </a:solidFill>
                <a:ea typeface="Arial"/>
                <a:cs typeface="Arial"/>
                <a:sym typeface="Arial"/>
              </a:rPr>
              <a:t>Online Gaming</a:t>
            </a:r>
            <a:endParaRPr lang="en-GB" sz="2800" dirty="0">
              <a:solidFill>
                <a:srgbClr val="643C90"/>
              </a:solidFill>
            </a:endParaRPr>
          </a:p>
        </p:txBody>
      </p:sp>
    </p:spTree>
    <p:extLst>
      <p:ext uri="{BB962C8B-B14F-4D97-AF65-F5344CB8AC3E}">
        <p14:creationId xmlns:p14="http://schemas.microsoft.com/office/powerpoint/2010/main" val="886666415"/>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up)">
                                      <p:cBhvr>
                                        <p:cTn id="7" dur="1000"/>
                                        <p:tgtEl>
                                          <p:spTgt spid="67"/>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1000"/>
                                        <p:tgtEl>
                                          <p:spTgt spid="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up)">
                                      <p:cBhvr>
                                        <p:cTn id="13" dur="500"/>
                                        <p:tgtEl>
                                          <p:spTgt spid="36"/>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wipe(up)">
                                      <p:cBhvr>
                                        <p:cTn id="17" dur="1000"/>
                                        <p:tgtEl>
                                          <p:spTgt spid="68"/>
                                        </p:tgtEl>
                                      </p:cBhvr>
                                    </p:animEffect>
                                  </p:childTnLst>
                                </p:cTn>
                              </p:par>
                              <p:par>
                                <p:cTn id="18" presetID="22" presetClass="entr" presetSubtype="1"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1000"/>
                                        <p:tgtEl>
                                          <p:spTgt spid="17"/>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wipe(up)">
                                      <p:cBhvr>
                                        <p:cTn id="24" dur="1000"/>
                                        <p:tgtEl>
                                          <p:spTgt spid="73"/>
                                        </p:tgtEl>
                                      </p:cBhvr>
                                    </p:animEffect>
                                  </p:childTnLst>
                                </p:cTn>
                              </p:par>
                              <p:par>
                                <p:cTn id="25" presetID="22" presetClass="entr" presetSubtype="1"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1000"/>
                                        <p:tgtEl>
                                          <p:spTgt spid="20"/>
                                        </p:tgtEl>
                                      </p:cBhvr>
                                    </p:animEffect>
                                  </p:childTnLst>
                                </p:cTn>
                              </p:par>
                              <p:par>
                                <p:cTn id="28" presetID="22" presetClass="entr" presetSubtype="1" fill="hold" grpId="0" nodeType="withEffect">
                                  <p:stCondLst>
                                    <p:cond delay="50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73" grpId="0" animBg="1"/>
      <p:bldP spid="36" grpId="0" animBg="1"/>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Tabs">
            <a:extLst>
              <a:ext uri="{FF2B5EF4-FFF2-40B4-BE49-F238E27FC236}">
                <a16:creationId xmlns:a16="http://schemas.microsoft.com/office/drawing/2014/main" id="{BC31FB38-260E-9CA4-927D-D5266BA48723}"/>
              </a:ext>
            </a:extLst>
          </p:cNvPr>
          <p:cNvGrpSpPr/>
          <p:nvPr/>
        </p:nvGrpSpPr>
        <p:grpSpPr>
          <a:xfrm>
            <a:off x="655455" y="531236"/>
            <a:ext cx="7857366" cy="5730583"/>
            <a:chOff x="655455" y="531236"/>
            <a:chExt cx="7857366" cy="5730583"/>
          </a:xfrm>
        </p:grpSpPr>
        <p:sp>
          <p:nvSpPr>
            <p:cNvPr id="3" name="Rounded Rectangle 2"/>
            <p:cNvSpPr/>
            <p:nvPr/>
          </p:nvSpPr>
          <p:spPr>
            <a:xfrm>
              <a:off x="655455" y="783511"/>
              <a:ext cx="7857366" cy="5478308"/>
            </a:xfrm>
            <a:prstGeom prst="roundRect">
              <a:avLst>
                <a:gd name="adj" fmla="val 101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rapezoid 24"/>
            <p:cNvSpPr/>
            <p:nvPr/>
          </p:nvSpPr>
          <p:spPr>
            <a:xfrm>
              <a:off x="5913613" y="552888"/>
              <a:ext cx="1630187" cy="606902"/>
            </a:xfrm>
            <a:prstGeom prst="trapezoid">
              <a:avLst>
                <a:gd name="adj" fmla="val 15153"/>
              </a:avLst>
            </a:prstGeom>
            <a:solidFill>
              <a:srgbClr val="8ACBC0">
                <a:alpha val="4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rapezoid 22"/>
            <p:cNvSpPr/>
            <p:nvPr/>
          </p:nvSpPr>
          <p:spPr>
            <a:xfrm>
              <a:off x="4618943" y="552888"/>
              <a:ext cx="1382219" cy="606902"/>
            </a:xfrm>
            <a:prstGeom prst="trapezoid">
              <a:avLst>
                <a:gd name="adj" fmla="val 15153"/>
              </a:avLst>
            </a:prstGeom>
            <a:solidFill>
              <a:srgbClr val="8ACBC0">
                <a:alpha val="4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hlinkClick r:id="rId2" action="ppaction://hlinksldjump"/>
            </p:cNvPr>
            <p:cNvSpPr txBox="1"/>
            <p:nvPr/>
          </p:nvSpPr>
          <p:spPr>
            <a:xfrm>
              <a:off x="4733634" y="533399"/>
              <a:ext cx="1170650" cy="261610"/>
            </a:xfrm>
            <a:prstGeom prst="rect">
              <a:avLst/>
            </a:prstGeom>
            <a:noFill/>
          </p:spPr>
          <p:txBody>
            <a:bodyPr wrap="square" rtlCol="0">
              <a:spAutoFit/>
            </a:bodyPr>
            <a:lstStyle/>
            <a:p>
              <a:pPr algn="ctr"/>
              <a:r>
                <a:rPr lang="en-GB" sz="1050" b="1" dirty="0"/>
                <a:t>Online Bullying</a:t>
              </a:r>
            </a:p>
          </p:txBody>
        </p:sp>
        <p:sp>
          <p:nvSpPr>
            <p:cNvPr id="21" name="Trapezoid 20"/>
            <p:cNvSpPr/>
            <p:nvPr/>
          </p:nvSpPr>
          <p:spPr>
            <a:xfrm>
              <a:off x="3329518" y="552888"/>
              <a:ext cx="1382219" cy="606902"/>
            </a:xfrm>
            <a:prstGeom prst="trapezoid">
              <a:avLst>
                <a:gd name="adj" fmla="val 15153"/>
              </a:avLst>
            </a:prstGeom>
            <a:solidFill>
              <a:srgbClr val="FFE86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hlinkClick r:id="rId3" action="ppaction://hlinksldjump"/>
            </p:cNvPr>
            <p:cNvSpPr txBox="1"/>
            <p:nvPr/>
          </p:nvSpPr>
          <p:spPr>
            <a:xfrm>
              <a:off x="3457007" y="533399"/>
              <a:ext cx="1170650" cy="261610"/>
            </a:xfrm>
            <a:prstGeom prst="rect">
              <a:avLst/>
            </a:prstGeom>
            <a:noFill/>
          </p:spPr>
          <p:txBody>
            <a:bodyPr wrap="square" rtlCol="0">
              <a:spAutoFit/>
            </a:bodyPr>
            <a:lstStyle/>
            <a:p>
              <a:pPr algn="ctr"/>
              <a:r>
                <a:rPr lang="en-GB" sz="1050" b="1" dirty="0"/>
                <a:t>Making Friends</a:t>
              </a:r>
            </a:p>
          </p:txBody>
        </p:sp>
        <p:sp>
          <p:nvSpPr>
            <p:cNvPr id="15" name="Trapezoid 14"/>
            <p:cNvSpPr/>
            <p:nvPr/>
          </p:nvSpPr>
          <p:spPr>
            <a:xfrm>
              <a:off x="666589" y="552888"/>
              <a:ext cx="1435262" cy="606902"/>
            </a:xfrm>
            <a:prstGeom prst="trapezoid">
              <a:avLst>
                <a:gd name="adj" fmla="val 15153"/>
              </a:avLst>
            </a:prstGeom>
            <a:solidFill>
              <a:srgbClr val="8ACBC0">
                <a:alpha val="4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rapezoid 6"/>
            <p:cNvSpPr/>
            <p:nvPr/>
          </p:nvSpPr>
          <p:spPr>
            <a:xfrm>
              <a:off x="2034848" y="552888"/>
              <a:ext cx="1382219" cy="606902"/>
            </a:xfrm>
            <a:prstGeom prst="trapezoid">
              <a:avLst>
                <a:gd name="adj" fmla="val 15153"/>
              </a:avLst>
            </a:prstGeom>
            <a:solidFill>
              <a:srgbClr val="8ACBC0">
                <a:alpha val="4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655455" y="783510"/>
              <a:ext cx="7857366" cy="695915"/>
            </a:xfrm>
            <a:prstGeom prst="roundRect">
              <a:avLst>
                <a:gd name="adj" fmla="val 6202"/>
              </a:avLst>
            </a:prstGeom>
            <a:solidFill>
              <a:srgbClr val="FFE86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1851729" y="950612"/>
              <a:ext cx="6161972" cy="254898"/>
            </a:xfrm>
            <a:prstGeom prst="roundRect">
              <a:avLst>
                <a:gd name="adj" fmla="val 5000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rapezoid 9"/>
            <p:cNvSpPr/>
            <p:nvPr/>
          </p:nvSpPr>
          <p:spPr>
            <a:xfrm>
              <a:off x="3382450" y="740409"/>
              <a:ext cx="1274400" cy="117433"/>
            </a:xfrm>
            <a:prstGeom prst="trapezoid">
              <a:avLst>
                <a:gd name="adj" fmla="val 20972"/>
              </a:avLst>
            </a:prstGeom>
            <a:solidFill>
              <a:srgbClr val="FFE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a:hlinkClick r:id="" action="ppaction://hlinkshowjump?jump=previousslide"/>
            </p:cNvPr>
            <p:cNvSpPr/>
            <p:nvPr/>
          </p:nvSpPr>
          <p:spPr>
            <a:xfrm flipH="1">
              <a:off x="764697" y="995117"/>
              <a:ext cx="299406" cy="210393"/>
            </a:xfrm>
            <a:prstGeom prst="rightArrow">
              <a:avLst>
                <a:gd name="adj1" fmla="val 34155"/>
                <a:gd name="adj2" fmla="val 50000"/>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a:hlinkClick r:id="" action="ppaction://hlinkshowjump?jump=nextslide"/>
            </p:cNvPr>
            <p:cNvSpPr/>
            <p:nvPr/>
          </p:nvSpPr>
          <p:spPr>
            <a:xfrm>
              <a:off x="1173345" y="995117"/>
              <a:ext cx="299406" cy="210393"/>
            </a:xfrm>
            <a:prstGeom prst="rightArrow">
              <a:avLst>
                <a:gd name="adj1" fmla="val 34155"/>
                <a:gd name="adj2" fmla="val 50000"/>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ircular Arrow 12"/>
            <p:cNvSpPr/>
            <p:nvPr/>
          </p:nvSpPr>
          <p:spPr>
            <a:xfrm>
              <a:off x="1516083" y="976910"/>
              <a:ext cx="244816" cy="246806"/>
            </a:xfrm>
            <a:prstGeom prst="circularArrow">
              <a:avLst>
                <a:gd name="adj1" fmla="val 14387"/>
                <a:gd name="adj2" fmla="val 1103042"/>
                <a:gd name="adj3" fmla="val 20455631"/>
                <a:gd name="adj4" fmla="val 1587046"/>
                <a:gd name="adj5" fmla="val 19222"/>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hlinkClick r:id="rId4" action="ppaction://hlinksldjump"/>
            </p:cNvPr>
            <p:cNvSpPr txBox="1"/>
            <p:nvPr/>
          </p:nvSpPr>
          <p:spPr>
            <a:xfrm>
              <a:off x="2162337" y="533399"/>
              <a:ext cx="1170650" cy="261610"/>
            </a:xfrm>
            <a:prstGeom prst="rect">
              <a:avLst/>
            </a:prstGeom>
            <a:noFill/>
          </p:spPr>
          <p:txBody>
            <a:bodyPr wrap="square" rtlCol="0">
              <a:spAutoFit/>
            </a:bodyPr>
            <a:lstStyle/>
            <a:p>
              <a:pPr marL="0" marR="0" lvl="0" indent="0" algn="ctr" rtl="0">
                <a:spcBef>
                  <a:spcPts val="0"/>
                </a:spcBef>
                <a:spcAft>
                  <a:spcPts val="0"/>
                </a:spcAft>
                <a:buNone/>
              </a:pPr>
              <a:r>
                <a:rPr lang="en-GB" sz="1050" b="1" dirty="0">
                  <a:solidFill>
                    <a:schemeClr val="dk1"/>
                  </a:solidFill>
                  <a:ea typeface="Arial"/>
                  <a:cs typeface="Arial"/>
                  <a:sym typeface="Arial"/>
                </a:rPr>
                <a:t>Online Gaming</a:t>
              </a:r>
              <a:endParaRPr lang="en-GB" sz="900" dirty="0"/>
            </a:p>
          </p:txBody>
        </p:sp>
        <p:sp>
          <p:nvSpPr>
            <p:cNvPr id="32" name="TextBox 31">
              <a:hlinkClick r:id="rId5" action="ppaction://hlinksldjump"/>
            </p:cNvPr>
            <p:cNvSpPr txBox="1"/>
            <p:nvPr/>
          </p:nvSpPr>
          <p:spPr>
            <a:xfrm>
              <a:off x="806987" y="531236"/>
              <a:ext cx="1170650" cy="261610"/>
            </a:xfrm>
            <a:prstGeom prst="rect">
              <a:avLst/>
            </a:prstGeom>
            <a:noFill/>
          </p:spPr>
          <p:txBody>
            <a:bodyPr wrap="square" rtlCol="0">
              <a:spAutoFit/>
            </a:bodyPr>
            <a:lstStyle/>
            <a:p>
              <a:pPr algn="ctr"/>
              <a:r>
                <a:rPr lang="en-GB" sz="1050" b="1" dirty="0"/>
                <a:t>Welcome Page</a:t>
              </a:r>
            </a:p>
          </p:txBody>
        </p:sp>
        <p:sp>
          <p:nvSpPr>
            <p:cNvPr id="70" name="TextBox 69"/>
            <p:cNvSpPr txBox="1"/>
            <p:nvPr/>
          </p:nvSpPr>
          <p:spPr>
            <a:xfrm>
              <a:off x="1921453" y="931022"/>
              <a:ext cx="3082625" cy="276999"/>
            </a:xfrm>
            <a:prstGeom prst="rect">
              <a:avLst/>
            </a:prstGeom>
            <a:noFill/>
          </p:spPr>
          <p:txBody>
            <a:bodyPr wrap="square" rtlCol="0">
              <a:spAutoFit/>
            </a:bodyPr>
            <a:lstStyle/>
            <a:p>
              <a:pPr marL="0" marR="0" lvl="0" indent="0" algn="l" rtl="0">
                <a:spcBef>
                  <a:spcPts val="0"/>
                </a:spcBef>
                <a:spcAft>
                  <a:spcPts val="0"/>
                </a:spcAft>
                <a:buNone/>
              </a:pPr>
              <a:r>
                <a:rPr lang="en-GB" sz="1200" dirty="0" err="1">
                  <a:solidFill>
                    <a:schemeClr val="dk1"/>
                  </a:solidFill>
                  <a:ea typeface="Arial"/>
                  <a:cs typeface="Arial"/>
                  <a:sym typeface="Arial"/>
                </a:rPr>
                <a:t>www.onlinesafety.com</a:t>
              </a:r>
              <a:r>
                <a:rPr lang="en-GB" sz="1200" dirty="0">
                  <a:solidFill>
                    <a:schemeClr val="dk1"/>
                  </a:solidFill>
                  <a:ea typeface="Arial"/>
                  <a:cs typeface="Arial"/>
                  <a:sym typeface="Arial"/>
                </a:rPr>
                <a:t>/</a:t>
              </a:r>
              <a:r>
                <a:rPr lang="en-GB" sz="1200" dirty="0" err="1">
                  <a:solidFill>
                    <a:schemeClr val="dk1"/>
                  </a:solidFill>
                  <a:ea typeface="Arial"/>
                  <a:cs typeface="Arial"/>
                  <a:sym typeface="Arial"/>
                </a:rPr>
                <a:t>makingfriends</a:t>
              </a:r>
              <a:endParaRPr lang="en-GB" sz="1050" dirty="0"/>
            </a:p>
          </p:txBody>
        </p:sp>
        <p:sp>
          <p:nvSpPr>
            <p:cNvPr id="77" name="TextBox 76">
              <a:hlinkClick r:id="rId6" action="ppaction://hlinksldjump"/>
            </p:cNvPr>
            <p:cNvSpPr txBox="1"/>
            <p:nvPr/>
          </p:nvSpPr>
          <p:spPr>
            <a:xfrm>
              <a:off x="6009352" y="533399"/>
              <a:ext cx="1458248" cy="253916"/>
            </a:xfrm>
            <a:prstGeom prst="rect">
              <a:avLst/>
            </a:prstGeom>
            <a:noFill/>
          </p:spPr>
          <p:txBody>
            <a:bodyPr wrap="square" rtlCol="0">
              <a:spAutoFit/>
            </a:bodyPr>
            <a:lstStyle/>
            <a:p>
              <a:pPr algn="ctr"/>
              <a:r>
                <a:rPr lang="en-GB" sz="1050" b="1" dirty="0"/>
                <a:t>Sharing Information</a:t>
              </a:r>
            </a:p>
          </p:txBody>
        </p:sp>
      </p:grpSp>
      <p:pic>
        <p:nvPicPr>
          <p:cNvPr id="49" name="Girl"/>
          <p:cNvPicPr>
            <a:picLocks noChangeAspect="1"/>
          </p:cNvPicPr>
          <p:nvPr/>
        </p:nvPicPr>
        <p:blipFill rotWithShape="1">
          <a:blip r:embed="rId7" cstate="screen">
            <a:extLst>
              <a:ext uri="{28A0092B-C50C-407E-A947-70E740481C1C}">
                <a14:useLocalDpi xmlns:a14="http://schemas.microsoft.com/office/drawing/2010/main"/>
              </a:ext>
            </a:extLst>
          </a:blip>
          <a:srcRect l="-3494" t="-23473" b="-3194"/>
          <a:stretch/>
        </p:blipFill>
        <p:spPr>
          <a:xfrm>
            <a:off x="5115253" y="1315393"/>
            <a:ext cx="3795582" cy="5383488"/>
          </a:xfrm>
          <a:prstGeom prst="rect">
            <a:avLst/>
          </a:prstGeom>
          <a:ln w="28575">
            <a:noFill/>
          </a:ln>
          <a:effectLst/>
        </p:spPr>
      </p:pic>
      <p:sp>
        <p:nvSpPr>
          <p:cNvPr id="67" name="Rounded Rectangle 66"/>
          <p:cNvSpPr/>
          <p:nvPr/>
        </p:nvSpPr>
        <p:spPr>
          <a:xfrm>
            <a:off x="1115364" y="2737864"/>
            <a:ext cx="4061652" cy="1428705"/>
          </a:xfrm>
          <a:prstGeom prst="roundRect">
            <a:avLst>
              <a:gd name="adj" fmla="val 8671"/>
            </a:avLst>
          </a:prstGeom>
          <a:solidFill>
            <a:schemeClr val="bg1"/>
          </a:solidFill>
          <a:ln w="28575">
            <a:solidFill>
              <a:srgbClr val="01407D"/>
            </a:solidFill>
          </a:ln>
          <a:effectLst>
            <a:outerShdw dist="38100" dir="2700000" algn="tl" rotWithShape="0">
              <a:srgbClr val="90C8E5"/>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buClr>
                <a:schemeClr val="dk1"/>
              </a:buClr>
              <a:buSzPts val="1800"/>
            </a:pPr>
            <a:r>
              <a:rPr lang="en-GB" dirty="0">
                <a:solidFill>
                  <a:schemeClr val="dk1"/>
                </a:solidFill>
              </a:rPr>
              <a:t>Only talk to people you know online. If someone you don’t know sends you a request or message, ask a trusted adult.</a:t>
            </a:r>
            <a:endParaRPr lang="en-GB" dirty="0"/>
          </a:p>
        </p:txBody>
      </p:sp>
      <p:sp>
        <p:nvSpPr>
          <p:cNvPr id="68" name="Rounded Rectangle 67"/>
          <p:cNvSpPr/>
          <p:nvPr/>
        </p:nvSpPr>
        <p:spPr>
          <a:xfrm>
            <a:off x="1115364" y="4346981"/>
            <a:ext cx="4061652" cy="1428705"/>
          </a:xfrm>
          <a:prstGeom prst="roundRect">
            <a:avLst>
              <a:gd name="adj" fmla="val 8671"/>
            </a:avLst>
          </a:prstGeom>
          <a:solidFill>
            <a:schemeClr val="bg1"/>
          </a:solidFill>
          <a:ln w="28575">
            <a:solidFill>
              <a:srgbClr val="01407D"/>
            </a:solidFill>
          </a:ln>
          <a:effectLst>
            <a:outerShdw dist="38100" dir="2700000" algn="tl" rotWithShape="0">
              <a:srgbClr val="90C8E5"/>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buClr>
                <a:schemeClr val="dk1"/>
              </a:buClr>
              <a:buSzPts val="1800"/>
            </a:pPr>
            <a:r>
              <a:rPr lang="en-GB" dirty="0">
                <a:solidFill>
                  <a:schemeClr val="dk1"/>
                </a:solidFil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Never </a:t>
            </a:r>
            <a:r>
              <a:rPr lang="en-GB" dirty="0">
                <a:solidFill>
                  <a:schemeClr val="dk1"/>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agree to </a:t>
            </a:r>
            <a:r>
              <a:rPr lang="en-GB" dirty="0">
                <a:solidFill>
                  <a:schemeClr val="dk1"/>
                </a:solidFil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meet someone in person that you met online. Some people on the Internet </a:t>
            </a:r>
            <a:r>
              <a:rPr lang="en-GB" dirty="0">
                <a:solidFill>
                  <a:schemeClr val="dk1"/>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might</a:t>
            </a:r>
            <a:r>
              <a:rPr lang="en-GB" dirty="0">
                <a:solidFill>
                  <a:schemeClr val="dk1"/>
                </a:solidFil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 not be who they say they are.</a:t>
            </a:r>
            <a:endParaRPr lang="en-GB" dirty="0"/>
          </a:p>
        </p:txBody>
      </p:sp>
      <p:cxnSp>
        <p:nvCxnSpPr>
          <p:cNvPr id="8" name="Straight Connector 1">
            <a:extLst>
              <a:ext uri="{FF2B5EF4-FFF2-40B4-BE49-F238E27FC236}">
                <a16:creationId xmlns:a16="http://schemas.microsoft.com/office/drawing/2014/main" id="{197F7B34-80D3-BCD1-BCD0-B66C4598B3C7}"/>
              </a:ext>
            </a:extLst>
          </p:cNvPr>
          <p:cNvCxnSpPr>
            <a:cxnSpLocks/>
          </p:cNvCxnSpPr>
          <p:nvPr/>
        </p:nvCxnSpPr>
        <p:spPr>
          <a:xfrm>
            <a:off x="913466" y="2789478"/>
            <a:ext cx="0" cy="1417397"/>
          </a:xfrm>
          <a:prstGeom prst="line">
            <a:avLst/>
          </a:prstGeom>
          <a:ln w="25400">
            <a:solidFill>
              <a:srgbClr val="9D9CCD"/>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2">
            <a:extLst>
              <a:ext uri="{FF2B5EF4-FFF2-40B4-BE49-F238E27FC236}">
                <a16:creationId xmlns:a16="http://schemas.microsoft.com/office/drawing/2014/main" id="{383874A4-DAC6-C13B-852C-18AA1B4820DB}"/>
              </a:ext>
            </a:extLst>
          </p:cNvPr>
          <p:cNvCxnSpPr>
            <a:cxnSpLocks/>
          </p:cNvCxnSpPr>
          <p:nvPr/>
        </p:nvCxnSpPr>
        <p:spPr>
          <a:xfrm>
            <a:off x="913466" y="4213225"/>
            <a:ext cx="0" cy="1449371"/>
          </a:xfrm>
          <a:prstGeom prst="line">
            <a:avLst/>
          </a:prstGeom>
          <a:ln w="25400">
            <a:solidFill>
              <a:srgbClr val="643C90"/>
            </a:solidFill>
            <a:prstDash val="sysDot"/>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CFA93C9D-ADD5-A853-AB25-3DF03C923E8E}"/>
              </a:ext>
            </a:extLst>
          </p:cNvPr>
          <p:cNvSpPr/>
          <p:nvPr/>
        </p:nvSpPr>
        <p:spPr>
          <a:xfrm>
            <a:off x="841466" y="2737864"/>
            <a:ext cx="144000" cy="144000"/>
          </a:xfrm>
          <a:prstGeom prst="ellipse">
            <a:avLst/>
          </a:prstGeom>
          <a:solidFill>
            <a:srgbClr val="9D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C"/>
          </a:p>
        </p:txBody>
      </p:sp>
      <p:sp>
        <p:nvSpPr>
          <p:cNvPr id="39" name="Oval 38">
            <a:extLst>
              <a:ext uri="{FF2B5EF4-FFF2-40B4-BE49-F238E27FC236}">
                <a16:creationId xmlns:a16="http://schemas.microsoft.com/office/drawing/2014/main" id="{C986C17A-0110-9F80-E5B3-7871BCD0383A}"/>
              </a:ext>
            </a:extLst>
          </p:cNvPr>
          <p:cNvSpPr/>
          <p:nvPr/>
        </p:nvSpPr>
        <p:spPr>
          <a:xfrm>
            <a:off x="841466" y="5627049"/>
            <a:ext cx="144000" cy="144000"/>
          </a:xfrm>
          <a:prstGeom prst="ellipse">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C"/>
          </a:p>
        </p:txBody>
      </p:sp>
      <p:sp>
        <p:nvSpPr>
          <p:cNvPr id="9" name="TextBox 8">
            <a:extLst>
              <a:ext uri="{FF2B5EF4-FFF2-40B4-BE49-F238E27FC236}">
                <a16:creationId xmlns:a16="http://schemas.microsoft.com/office/drawing/2014/main" id="{8C66951F-3B48-0FEC-559F-067E7499C134}"/>
              </a:ext>
            </a:extLst>
          </p:cNvPr>
          <p:cNvSpPr txBox="1"/>
          <p:nvPr/>
        </p:nvSpPr>
        <p:spPr>
          <a:xfrm>
            <a:off x="1115364" y="1681696"/>
            <a:ext cx="4061652" cy="646331"/>
          </a:xfrm>
          <a:prstGeom prst="rect">
            <a:avLst/>
          </a:prstGeom>
          <a:noFill/>
          <a:ln>
            <a:noFill/>
          </a:ln>
        </p:spPr>
        <p:txBody>
          <a:bodyPr wrap="square">
            <a:spAutoFit/>
          </a:bodyPr>
          <a:lstStyle/>
          <a:p>
            <a:pPr marL="0" marR="0" lvl="0" indent="0" algn="ctr" rtl="0">
              <a:spcBef>
                <a:spcPts val="0"/>
              </a:spcBef>
              <a:spcAft>
                <a:spcPts val="0"/>
              </a:spcAft>
              <a:buNone/>
            </a:pPr>
            <a:r>
              <a:rPr lang="en-GB" sz="3600" b="1" dirty="0">
                <a:solidFill>
                  <a:srgbClr val="643C90"/>
                </a:solidFill>
                <a:ea typeface="Arial"/>
                <a:cs typeface="Arial"/>
                <a:sym typeface="Arial"/>
              </a:rPr>
              <a:t>Making Friends</a:t>
            </a:r>
            <a:endParaRPr lang="en-GB" sz="2800" dirty="0">
              <a:solidFill>
                <a:srgbClr val="643C90"/>
              </a:solidFill>
            </a:endParaRPr>
          </a:p>
        </p:txBody>
      </p:sp>
    </p:spTree>
    <p:extLst>
      <p:ext uri="{BB962C8B-B14F-4D97-AF65-F5344CB8AC3E}">
        <p14:creationId xmlns:p14="http://schemas.microsoft.com/office/powerpoint/2010/main" val="3914522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up)">
                                      <p:cBhvr>
                                        <p:cTn id="7" dur="1000"/>
                                        <p:tgtEl>
                                          <p:spTgt spid="67"/>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1000"/>
                                        <p:tgtEl>
                                          <p:spTgt spid="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up)">
                                      <p:cBhvr>
                                        <p:cTn id="13" dur="500"/>
                                        <p:tgtEl>
                                          <p:spTgt spid="36"/>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wipe(up)">
                                      <p:cBhvr>
                                        <p:cTn id="17" dur="1000"/>
                                        <p:tgtEl>
                                          <p:spTgt spid="68"/>
                                        </p:tgtEl>
                                      </p:cBhvr>
                                    </p:animEffect>
                                  </p:childTnLst>
                                </p:cTn>
                              </p:par>
                              <p:par>
                                <p:cTn id="18" presetID="22" presetClass="entr" presetSubtype="1"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1000"/>
                                        <p:tgtEl>
                                          <p:spTgt spid="17"/>
                                        </p:tgtEl>
                                      </p:cBhvr>
                                    </p:animEffect>
                                  </p:childTnLst>
                                </p:cTn>
                              </p:par>
                              <p:par>
                                <p:cTn id="21" presetID="22" presetClass="entr" presetSubtype="1" fill="hold" grpId="0" nodeType="withEffect">
                                  <p:stCondLst>
                                    <p:cond delay="500"/>
                                  </p:stCondLst>
                                  <p:childTnLst>
                                    <p:set>
                                      <p:cBhvr>
                                        <p:cTn id="22" dur="1" fill="hold">
                                          <p:stCondLst>
                                            <p:cond delay="0"/>
                                          </p:stCondLst>
                                        </p:cTn>
                                        <p:tgtEl>
                                          <p:spTgt spid="39"/>
                                        </p:tgtEl>
                                        <p:attrNameLst>
                                          <p:attrName>style.visibility</p:attrName>
                                        </p:attrNameLst>
                                      </p:cBhvr>
                                      <p:to>
                                        <p:strVal val="visible"/>
                                      </p:to>
                                    </p:set>
                                    <p:animEffect transition="in" filter="wipe(up)">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36"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Tabs">
            <a:extLst>
              <a:ext uri="{FF2B5EF4-FFF2-40B4-BE49-F238E27FC236}">
                <a16:creationId xmlns:a16="http://schemas.microsoft.com/office/drawing/2014/main" id="{BC31FB38-260E-9CA4-927D-D5266BA48723}"/>
              </a:ext>
            </a:extLst>
          </p:cNvPr>
          <p:cNvGrpSpPr/>
          <p:nvPr/>
        </p:nvGrpSpPr>
        <p:grpSpPr>
          <a:xfrm>
            <a:off x="655455" y="531236"/>
            <a:ext cx="7857366" cy="5730583"/>
            <a:chOff x="655455" y="531236"/>
            <a:chExt cx="7857366" cy="5730583"/>
          </a:xfrm>
        </p:grpSpPr>
        <p:sp>
          <p:nvSpPr>
            <p:cNvPr id="3" name="Rounded Rectangle 2"/>
            <p:cNvSpPr/>
            <p:nvPr/>
          </p:nvSpPr>
          <p:spPr>
            <a:xfrm>
              <a:off x="655455" y="783511"/>
              <a:ext cx="7857366" cy="5478308"/>
            </a:xfrm>
            <a:prstGeom prst="roundRect">
              <a:avLst>
                <a:gd name="adj" fmla="val 101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rapezoid 24"/>
            <p:cNvSpPr/>
            <p:nvPr/>
          </p:nvSpPr>
          <p:spPr>
            <a:xfrm>
              <a:off x="5913613" y="552888"/>
              <a:ext cx="1630187" cy="606902"/>
            </a:xfrm>
            <a:prstGeom prst="trapezoid">
              <a:avLst>
                <a:gd name="adj" fmla="val 15153"/>
              </a:avLst>
            </a:prstGeom>
            <a:solidFill>
              <a:srgbClr val="8ACBC0">
                <a:alpha val="4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rapezoid 22"/>
            <p:cNvSpPr/>
            <p:nvPr/>
          </p:nvSpPr>
          <p:spPr>
            <a:xfrm>
              <a:off x="4618943" y="552888"/>
              <a:ext cx="1382219" cy="606902"/>
            </a:xfrm>
            <a:prstGeom prst="trapezoid">
              <a:avLst>
                <a:gd name="adj" fmla="val 15153"/>
              </a:avLst>
            </a:prstGeom>
            <a:solidFill>
              <a:srgbClr val="B9D46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hlinkClick r:id="rId2" action="ppaction://hlinksldjump"/>
            </p:cNvPr>
            <p:cNvSpPr txBox="1"/>
            <p:nvPr/>
          </p:nvSpPr>
          <p:spPr>
            <a:xfrm>
              <a:off x="4733634" y="533399"/>
              <a:ext cx="1170650" cy="261610"/>
            </a:xfrm>
            <a:prstGeom prst="rect">
              <a:avLst/>
            </a:prstGeom>
            <a:noFill/>
          </p:spPr>
          <p:txBody>
            <a:bodyPr wrap="square" rtlCol="0">
              <a:spAutoFit/>
            </a:bodyPr>
            <a:lstStyle/>
            <a:p>
              <a:pPr algn="ctr"/>
              <a:r>
                <a:rPr lang="en-GB" sz="1050" b="1" dirty="0"/>
                <a:t>Online Bullying</a:t>
              </a:r>
            </a:p>
          </p:txBody>
        </p:sp>
        <p:sp>
          <p:nvSpPr>
            <p:cNvPr id="21" name="Trapezoid 20"/>
            <p:cNvSpPr/>
            <p:nvPr/>
          </p:nvSpPr>
          <p:spPr>
            <a:xfrm>
              <a:off x="3329518" y="552888"/>
              <a:ext cx="1382219" cy="606902"/>
            </a:xfrm>
            <a:prstGeom prst="trapezoid">
              <a:avLst>
                <a:gd name="adj" fmla="val 15153"/>
              </a:avLst>
            </a:prstGeom>
            <a:solidFill>
              <a:srgbClr val="8ACBC0">
                <a:alpha val="4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hlinkClick r:id="rId3" action="ppaction://hlinksldjump"/>
            </p:cNvPr>
            <p:cNvSpPr txBox="1"/>
            <p:nvPr/>
          </p:nvSpPr>
          <p:spPr>
            <a:xfrm>
              <a:off x="3457007" y="533399"/>
              <a:ext cx="1170650" cy="261610"/>
            </a:xfrm>
            <a:prstGeom prst="rect">
              <a:avLst/>
            </a:prstGeom>
            <a:noFill/>
          </p:spPr>
          <p:txBody>
            <a:bodyPr wrap="square" rtlCol="0">
              <a:spAutoFit/>
            </a:bodyPr>
            <a:lstStyle/>
            <a:p>
              <a:pPr algn="ctr"/>
              <a:r>
                <a:rPr lang="en-GB" sz="1050" b="1" dirty="0"/>
                <a:t>Making Friends</a:t>
              </a:r>
            </a:p>
          </p:txBody>
        </p:sp>
        <p:sp>
          <p:nvSpPr>
            <p:cNvPr id="15" name="Trapezoid 14"/>
            <p:cNvSpPr/>
            <p:nvPr/>
          </p:nvSpPr>
          <p:spPr>
            <a:xfrm>
              <a:off x="666589" y="552888"/>
              <a:ext cx="1435262" cy="606902"/>
            </a:xfrm>
            <a:prstGeom prst="trapezoid">
              <a:avLst>
                <a:gd name="adj" fmla="val 15153"/>
              </a:avLst>
            </a:prstGeom>
            <a:solidFill>
              <a:srgbClr val="8ACBC0">
                <a:alpha val="4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rapezoid 6"/>
            <p:cNvSpPr/>
            <p:nvPr/>
          </p:nvSpPr>
          <p:spPr>
            <a:xfrm>
              <a:off x="2034848" y="552888"/>
              <a:ext cx="1382219" cy="606902"/>
            </a:xfrm>
            <a:prstGeom prst="trapezoid">
              <a:avLst>
                <a:gd name="adj" fmla="val 15153"/>
              </a:avLst>
            </a:prstGeom>
            <a:solidFill>
              <a:srgbClr val="8ACBC0">
                <a:alpha val="4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655455" y="783510"/>
              <a:ext cx="7857366" cy="695915"/>
            </a:xfrm>
            <a:prstGeom prst="roundRect">
              <a:avLst>
                <a:gd name="adj" fmla="val 6202"/>
              </a:avLst>
            </a:prstGeom>
            <a:solidFill>
              <a:srgbClr val="B9D46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1851729" y="950612"/>
              <a:ext cx="6161972" cy="254898"/>
            </a:xfrm>
            <a:prstGeom prst="roundRect">
              <a:avLst>
                <a:gd name="adj" fmla="val 5000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rapezoid 9"/>
            <p:cNvSpPr/>
            <p:nvPr/>
          </p:nvSpPr>
          <p:spPr>
            <a:xfrm>
              <a:off x="4674398" y="740409"/>
              <a:ext cx="1276554" cy="126687"/>
            </a:xfrm>
            <a:prstGeom prst="trapezoid">
              <a:avLst>
                <a:gd name="adj" fmla="val 20972"/>
              </a:avLst>
            </a:prstGeom>
            <a:solidFill>
              <a:srgbClr val="B9D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a:hlinkClick r:id="" action="ppaction://hlinkshowjump?jump=previousslide"/>
            </p:cNvPr>
            <p:cNvSpPr/>
            <p:nvPr/>
          </p:nvSpPr>
          <p:spPr>
            <a:xfrm flipH="1">
              <a:off x="764697" y="995117"/>
              <a:ext cx="299406" cy="210393"/>
            </a:xfrm>
            <a:prstGeom prst="rightArrow">
              <a:avLst>
                <a:gd name="adj1" fmla="val 34155"/>
                <a:gd name="adj2" fmla="val 50000"/>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a:hlinkClick r:id="" action="ppaction://hlinkshowjump?jump=nextslide"/>
            </p:cNvPr>
            <p:cNvSpPr/>
            <p:nvPr/>
          </p:nvSpPr>
          <p:spPr>
            <a:xfrm>
              <a:off x="1173345" y="995117"/>
              <a:ext cx="299406" cy="210393"/>
            </a:xfrm>
            <a:prstGeom prst="rightArrow">
              <a:avLst>
                <a:gd name="adj1" fmla="val 34155"/>
                <a:gd name="adj2" fmla="val 50000"/>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ircular Arrow 12"/>
            <p:cNvSpPr/>
            <p:nvPr/>
          </p:nvSpPr>
          <p:spPr>
            <a:xfrm>
              <a:off x="1516083" y="976910"/>
              <a:ext cx="244816" cy="246806"/>
            </a:xfrm>
            <a:prstGeom prst="circularArrow">
              <a:avLst>
                <a:gd name="adj1" fmla="val 14387"/>
                <a:gd name="adj2" fmla="val 1103042"/>
                <a:gd name="adj3" fmla="val 20455631"/>
                <a:gd name="adj4" fmla="val 1587046"/>
                <a:gd name="adj5" fmla="val 19222"/>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hlinkClick r:id="rId4" action="ppaction://hlinksldjump"/>
            </p:cNvPr>
            <p:cNvSpPr txBox="1"/>
            <p:nvPr/>
          </p:nvSpPr>
          <p:spPr>
            <a:xfrm>
              <a:off x="2162337" y="533399"/>
              <a:ext cx="1170650" cy="261610"/>
            </a:xfrm>
            <a:prstGeom prst="rect">
              <a:avLst/>
            </a:prstGeom>
            <a:noFill/>
          </p:spPr>
          <p:txBody>
            <a:bodyPr wrap="square" rtlCol="0">
              <a:spAutoFit/>
            </a:bodyPr>
            <a:lstStyle/>
            <a:p>
              <a:pPr marL="0" marR="0" lvl="0" indent="0" algn="ctr" rtl="0">
                <a:spcBef>
                  <a:spcPts val="0"/>
                </a:spcBef>
                <a:spcAft>
                  <a:spcPts val="0"/>
                </a:spcAft>
                <a:buNone/>
              </a:pPr>
              <a:r>
                <a:rPr lang="en-GB" sz="1050" b="1" dirty="0">
                  <a:solidFill>
                    <a:schemeClr val="dk1"/>
                  </a:solidFill>
                  <a:ea typeface="Arial"/>
                  <a:cs typeface="Arial"/>
                  <a:sym typeface="Arial"/>
                </a:rPr>
                <a:t>Online Gaming</a:t>
              </a:r>
              <a:endParaRPr lang="en-GB" sz="900" dirty="0"/>
            </a:p>
          </p:txBody>
        </p:sp>
        <p:sp>
          <p:nvSpPr>
            <p:cNvPr id="32" name="TextBox 31">
              <a:hlinkClick r:id="rId5" action="ppaction://hlinksldjump"/>
            </p:cNvPr>
            <p:cNvSpPr txBox="1"/>
            <p:nvPr/>
          </p:nvSpPr>
          <p:spPr>
            <a:xfrm>
              <a:off x="806987" y="531236"/>
              <a:ext cx="1170650" cy="261610"/>
            </a:xfrm>
            <a:prstGeom prst="rect">
              <a:avLst/>
            </a:prstGeom>
            <a:noFill/>
          </p:spPr>
          <p:txBody>
            <a:bodyPr wrap="square" rtlCol="0">
              <a:spAutoFit/>
            </a:bodyPr>
            <a:lstStyle/>
            <a:p>
              <a:pPr algn="ctr"/>
              <a:r>
                <a:rPr lang="en-GB" sz="1050" b="1" dirty="0"/>
                <a:t>Welcome Page</a:t>
              </a:r>
            </a:p>
          </p:txBody>
        </p:sp>
        <p:sp>
          <p:nvSpPr>
            <p:cNvPr id="70" name="TextBox 69"/>
            <p:cNvSpPr txBox="1"/>
            <p:nvPr/>
          </p:nvSpPr>
          <p:spPr>
            <a:xfrm>
              <a:off x="1921454" y="931022"/>
              <a:ext cx="2837580" cy="276999"/>
            </a:xfrm>
            <a:prstGeom prst="rect">
              <a:avLst/>
            </a:prstGeom>
            <a:noFill/>
          </p:spPr>
          <p:txBody>
            <a:bodyPr wrap="square" rtlCol="0">
              <a:spAutoFit/>
            </a:bodyPr>
            <a:lstStyle/>
            <a:p>
              <a:pPr marL="0" marR="0" lvl="0" indent="0" algn="l" rtl="0">
                <a:spcBef>
                  <a:spcPts val="0"/>
                </a:spcBef>
                <a:spcAft>
                  <a:spcPts val="0"/>
                </a:spcAft>
                <a:buNone/>
              </a:pPr>
              <a:r>
                <a:rPr lang="en-GB" sz="1200" dirty="0" err="1">
                  <a:solidFill>
                    <a:schemeClr val="dk1"/>
                  </a:solidFill>
                  <a:ea typeface="Arial"/>
                  <a:cs typeface="Arial"/>
                  <a:sym typeface="Arial"/>
                </a:rPr>
                <a:t>www.onlinesafety.com</a:t>
              </a:r>
              <a:r>
                <a:rPr lang="en-GB" sz="1200" dirty="0">
                  <a:solidFill>
                    <a:schemeClr val="dk1"/>
                  </a:solidFill>
                  <a:ea typeface="Arial"/>
                  <a:cs typeface="Arial"/>
                  <a:sym typeface="Arial"/>
                </a:rPr>
                <a:t>/</a:t>
              </a:r>
              <a:r>
                <a:rPr lang="en-GB" sz="1200" dirty="0" err="1">
                  <a:solidFill>
                    <a:schemeClr val="dk1"/>
                  </a:solidFill>
                  <a:ea typeface="Arial"/>
                  <a:cs typeface="Arial"/>
                  <a:sym typeface="Arial"/>
                </a:rPr>
                <a:t>onlinebullying</a:t>
              </a:r>
              <a:endParaRPr lang="en-GB" sz="1050" dirty="0"/>
            </a:p>
          </p:txBody>
        </p:sp>
        <p:sp>
          <p:nvSpPr>
            <p:cNvPr id="77" name="TextBox 76">
              <a:hlinkClick r:id="rId6" action="ppaction://hlinksldjump"/>
            </p:cNvPr>
            <p:cNvSpPr txBox="1"/>
            <p:nvPr/>
          </p:nvSpPr>
          <p:spPr>
            <a:xfrm>
              <a:off x="6009352" y="533399"/>
              <a:ext cx="1458248" cy="253916"/>
            </a:xfrm>
            <a:prstGeom prst="rect">
              <a:avLst/>
            </a:prstGeom>
            <a:noFill/>
          </p:spPr>
          <p:txBody>
            <a:bodyPr wrap="square" rtlCol="0">
              <a:spAutoFit/>
            </a:bodyPr>
            <a:lstStyle/>
            <a:p>
              <a:pPr algn="ctr"/>
              <a:r>
                <a:rPr lang="en-GB" sz="1050" b="1" dirty="0"/>
                <a:t>Sharing Information</a:t>
              </a:r>
            </a:p>
          </p:txBody>
        </p:sp>
      </p:grpSp>
      <p:sp>
        <p:nvSpPr>
          <p:cNvPr id="67" name="Rounded Rectangle 66"/>
          <p:cNvSpPr/>
          <p:nvPr/>
        </p:nvSpPr>
        <p:spPr>
          <a:xfrm>
            <a:off x="4646898" y="3074336"/>
            <a:ext cx="3698851" cy="1403055"/>
          </a:xfrm>
          <a:prstGeom prst="roundRect">
            <a:avLst>
              <a:gd name="adj" fmla="val 10151"/>
            </a:avLst>
          </a:prstGeom>
          <a:solidFill>
            <a:schemeClr val="bg1"/>
          </a:solidFill>
          <a:ln w="28575">
            <a:solidFill>
              <a:srgbClr val="01407D"/>
            </a:solidFill>
          </a:ln>
          <a:effectLst>
            <a:outerShdw dist="38100" dir="2700000" algn="tl" rotWithShape="0">
              <a:srgbClr val="90C8E5"/>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buClr>
                <a:schemeClr val="dk1"/>
              </a:buClr>
              <a:buSzPts val="1800"/>
            </a:pPr>
            <a:r>
              <a:rPr lang="en-GB" dirty="0">
                <a:solidFill>
                  <a:schemeClr val="dk1"/>
                </a:solidFill>
                <a:ea typeface="Arial"/>
                <a:cs typeface="Arial"/>
                <a:sym typeface="Arial"/>
              </a:rPr>
              <a:t>Online bullying is </a:t>
            </a:r>
            <a:r>
              <a:rPr lang="en-GB" dirty="0">
                <a:solidFill>
                  <a:schemeClr val="dk1"/>
                </a:solidFill>
              </a:rPr>
              <a:t>a type of</a:t>
            </a:r>
            <a:r>
              <a:rPr lang="en-GB" dirty="0">
                <a:solidFill>
                  <a:schemeClr val="dk1"/>
                </a:solidFill>
                <a:ea typeface="Arial"/>
                <a:cs typeface="Arial"/>
                <a:sym typeface="Arial"/>
              </a:rPr>
              <a:t> bullying. It can take place when playing games or talking to people </a:t>
            </a:r>
            <a:r>
              <a:rPr lang="en-GB" dirty="0">
                <a:solidFill>
                  <a:schemeClr val="dk1"/>
                </a:solidFill>
              </a:rPr>
              <a:t>online.</a:t>
            </a:r>
            <a:r>
              <a:rPr lang="en-GB" dirty="0">
                <a:solidFill>
                  <a:schemeClr val="dk1"/>
                </a:solidFill>
                <a:ea typeface="Arial"/>
                <a:cs typeface="Arial"/>
                <a:sym typeface="Arial"/>
              </a:rPr>
              <a:t>   </a:t>
            </a:r>
            <a:endParaRPr lang="en-GB" dirty="0"/>
          </a:p>
        </p:txBody>
      </p:sp>
      <p:sp>
        <p:nvSpPr>
          <p:cNvPr id="68" name="Rounded Rectangle 67"/>
          <p:cNvSpPr/>
          <p:nvPr/>
        </p:nvSpPr>
        <p:spPr>
          <a:xfrm>
            <a:off x="4646898" y="4644338"/>
            <a:ext cx="3698851" cy="1415880"/>
          </a:xfrm>
          <a:prstGeom prst="roundRect">
            <a:avLst>
              <a:gd name="adj" fmla="val 11928"/>
            </a:avLst>
          </a:prstGeom>
          <a:solidFill>
            <a:schemeClr val="bg1"/>
          </a:solidFill>
          <a:ln w="28575">
            <a:solidFill>
              <a:srgbClr val="01407D"/>
            </a:solidFill>
          </a:ln>
          <a:effectLst>
            <a:outerShdw dist="38100" dir="2700000" algn="tl" rotWithShape="0">
              <a:srgbClr val="90C8E5"/>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buClr>
                <a:schemeClr val="dk1"/>
              </a:buClr>
              <a:buSzPts val="1800"/>
            </a:pPr>
            <a:r>
              <a:rPr lang="en-GB" dirty="0">
                <a:solidFill>
                  <a:schemeClr val="dk1"/>
                </a:solidFill>
                <a:ea typeface="Arial"/>
                <a:cs typeface="Arial"/>
                <a:sym typeface="Arial"/>
              </a:rPr>
              <a:t>If someone says something that upsets you, tell a trusted adult, such as a teacher or parent, and block the bully.</a:t>
            </a:r>
            <a:endParaRPr lang="en-GB" dirty="0"/>
          </a:p>
        </p:txBody>
      </p:sp>
      <p:cxnSp>
        <p:nvCxnSpPr>
          <p:cNvPr id="8" name="Straight Connector 1">
            <a:extLst>
              <a:ext uri="{FF2B5EF4-FFF2-40B4-BE49-F238E27FC236}">
                <a16:creationId xmlns:a16="http://schemas.microsoft.com/office/drawing/2014/main" id="{197F7B34-80D3-BCD1-BCD0-B66C4598B3C7}"/>
              </a:ext>
            </a:extLst>
          </p:cNvPr>
          <p:cNvCxnSpPr>
            <a:cxnSpLocks/>
          </p:cNvCxnSpPr>
          <p:nvPr/>
        </p:nvCxnSpPr>
        <p:spPr>
          <a:xfrm>
            <a:off x="4495497" y="3074336"/>
            <a:ext cx="0" cy="1472839"/>
          </a:xfrm>
          <a:prstGeom prst="line">
            <a:avLst/>
          </a:prstGeom>
          <a:ln w="25400">
            <a:solidFill>
              <a:srgbClr val="9D9CCD"/>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2">
            <a:extLst>
              <a:ext uri="{FF2B5EF4-FFF2-40B4-BE49-F238E27FC236}">
                <a16:creationId xmlns:a16="http://schemas.microsoft.com/office/drawing/2014/main" id="{383874A4-DAC6-C13B-852C-18AA1B4820DB}"/>
              </a:ext>
            </a:extLst>
          </p:cNvPr>
          <p:cNvCxnSpPr>
            <a:cxnSpLocks/>
          </p:cNvCxnSpPr>
          <p:nvPr/>
        </p:nvCxnSpPr>
        <p:spPr>
          <a:xfrm>
            <a:off x="4495497" y="4547175"/>
            <a:ext cx="0" cy="1440053"/>
          </a:xfrm>
          <a:prstGeom prst="line">
            <a:avLst/>
          </a:prstGeom>
          <a:ln w="25400">
            <a:solidFill>
              <a:srgbClr val="643C90"/>
            </a:solidFill>
            <a:prstDash val="sysDot"/>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CFA93C9D-ADD5-A853-AB25-3DF03C923E8E}"/>
              </a:ext>
            </a:extLst>
          </p:cNvPr>
          <p:cNvSpPr/>
          <p:nvPr/>
        </p:nvSpPr>
        <p:spPr>
          <a:xfrm>
            <a:off x="4427326" y="3074336"/>
            <a:ext cx="144000" cy="144000"/>
          </a:xfrm>
          <a:prstGeom prst="ellipse">
            <a:avLst/>
          </a:prstGeom>
          <a:solidFill>
            <a:srgbClr val="9D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C"/>
          </a:p>
        </p:txBody>
      </p:sp>
      <p:sp>
        <p:nvSpPr>
          <p:cNvPr id="39" name="Oval 38">
            <a:extLst>
              <a:ext uri="{FF2B5EF4-FFF2-40B4-BE49-F238E27FC236}">
                <a16:creationId xmlns:a16="http://schemas.microsoft.com/office/drawing/2014/main" id="{C986C17A-0110-9F80-E5B3-7871BCD0383A}"/>
              </a:ext>
            </a:extLst>
          </p:cNvPr>
          <p:cNvSpPr/>
          <p:nvPr/>
        </p:nvSpPr>
        <p:spPr>
          <a:xfrm>
            <a:off x="4427326" y="5910937"/>
            <a:ext cx="144000" cy="144000"/>
          </a:xfrm>
          <a:prstGeom prst="ellipse">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C"/>
          </a:p>
        </p:txBody>
      </p:sp>
      <p:sp>
        <p:nvSpPr>
          <p:cNvPr id="9" name="TextBox 8">
            <a:extLst>
              <a:ext uri="{FF2B5EF4-FFF2-40B4-BE49-F238E27FC236}">
                <a16:creationId xmlns:a16="http://schemas.microsoft.com/office/drawing/2014/main" id="{8C66951F-3B48-0FEC-559F-067E7499C134}"/>
              </a:ext>
            </a:extLst>
          </p:cNvPr>
          <p:cNvSpPr txBox="1"/>
          <p:nvPr/>
        </p:nvSpPr>
        <p:spPr>
          <a:xfrm>
            <a:off x="4268817" y="1610788"/>
            <a:ext cx="4119534" cy="646331"/>
          </a:xfrm>
          <a:prstGeom prst="rect">
            <a:avLst/>
          </a:prstGeom>
          <a:noFill/>
          <a:ln>
            <a:noFill/>
          </a:ln>
        </p:spPr>
        <p:txBody>
          <a:bodyPr wrap="square">
            <a:spAutoFit/>
          </a:bodyPr>
          <a:lstStyle/>
          <a:p>
            <a:pPr marL="0" marR="0" lvl="0" indent="0" algn="ctr" rtl="0">
              <a:spcBef>
                <a:spcPts val="0"/>
              </a:spcBef>
              <a:spcAft>
                <a:spcPts val="0"/>
              </a:spcAft>
              <a:buNone/>
            </a:pPr>
            <a:r>
              <a:rPr lang="en-GB" sz="3600" b="1" dirty="0">
                <a:solidFill>
                  <a:srgbClr val="643C90"/>
                </a:solidFill>
                <a:ea typeface="Arial"/>
                <a:cs typeface="Arial"/>
                <a:sym typeface="Arial"/>
              </a:rPr>
              <a:t>Online Bullying</a:t>
            </a:r>
            <a:endParaRPr lang="en-GB" sz="2800" dirty="0">
              <a:solidFill>
                <a:srgbClr val="643C90"/>
              </a:solidFill>
            </a:endParaRPr>
          </a:p>
        </p:txBody>
      </p:sp>
      <p:pic>
        <p:nvPicPr>
          <p:cNvPr id="49" name="Girl"/>
          <p:cNvPicPr>
            <a:picLocks noChangeAspect="1"/>
          </p:cNvPicPr>
          <p:nvPr/>
        </p:nvPicPr>
        <p:blipFill rotWithShape="1">
          <a:blip r:embed="rId7" cstate="screen">
            <a:extLst>
              <a:ext uri="{28A0092B-C50C-407E-A947-70E740481C1C}">
                <a14:useLocalDpi xmlns:a14="http://schemas.microsoft.com/office/drawing/2010/main"/>
              </a:ext>
            </a:extLst>
          </a:blip>
          <a:srcRect l="-32349" t="-41595" r="-17333" b="-1542"/>
          <a:stretch/>
        </p:blipFill>
        <p:spPr>
          <a:xfrm>
            <a:off x="-1093385" y="2191148"/>
            <a:ext cx="6352674" cy="3607862"/>
          </a:xfrm>
          <a:prstGeom prst="rect">
            <a:avLst/>
          </a:prstGeom>
          <a:ln w="28575">
            <a:noFill/>
          </a:ln>
          <a:effectLst/>
        </p:spPr>
      </p:pic>
      <p:sp>
        <p:nvSpPr>
          <p:cNvPr id="73" name="Rounded Rectangle 72"/>
          <p:cNvSpPr/>
          <p:nvPr/>
        </p:nvSpPr>
        <p:spPr>
          <a:xfrm>
            <a:off x="987388" y="2711871"/>
            <a:ext cx="3281429" cy="1130275"/>
          </a:xfrm>
          <a:prstGeom prst="roundRect">
            <a:avLst>
              <a:gd name="adj" fmla="val 13448"/>
            </a:avLst>
          </a:prstGeom>
          <a:solidFill>
            <a:schemeClr val="bg1"/>
          </a:solidFill>
          <a:ln w="28575">
            <a:solidFill>
              <a:srgbClr val="01407D"/>
            </a:solidFill>
          </a:ln>
          <a:effectLst>
            <a:outerShdw dist="38100" dir="2700000" algn="tl" rotWithShape="0">
              <a:srgbClr val="90C8E5"/>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buClr>
                <a:schemeClr val="dk1"/>
              </a:buClr>
              <a:buSzPts val="1800"/>
            </a:pPr>
            <a:r>
              <a:rPr lang="en-GB" dirty="0">
                <a:solidFill>
                  <a:schemeClr val="dk1"/>
                </a:solidFill>
                <a:ea typeface="Arial"/>
                <a:cs typeface="Arial"/>
                <a:sym typeface="Arial"/>
              </a:rPr>
              <a:t>Show whatever you receive to a trusted adult, so they can help you.</a:t>
            </a:r>
            <a:endParaRPr lang="en-GB" dirty="0"/>
          </a:p>
        </p:txBody>
      </p:sp>
      <p:sp>
        <p:nvSpPr>
          <p:cNvPr id="2" name="Rounded Rectangle 1">
            <a:extLst>
              <a:ext uri="{FF2B5EF4-FFF2-40B4-BE49-F238E27FC236}">
                <a16:creationId xmlns:a16="http://schemas.microsoft.com/office/drawing/2014/main" id="{F4F43AC0-EF0E-ACC1-7EB9-BF82AA3C1489}"/>
              </a:ext>
            </a:extLst>
          </p:cNvPr>
          <p:cNvSpPr/>
          <p:nvPr/>
        </p:nvSpPr>
        <p:spPr>
          <a:xfrm>
            <a:off x="987388" y="4031485"/>
            <a:ext cx="3281429" cy="1403055"/>
          </a:xfrm>
          <a:prstGeom prst="roundRect">
            <a:avLst>
              <a:gd name="adj" fmla="val 9559"/>
            </a:avLst>
          </a:prstGeom>
          <a:solidFill>
            <a:schemeClr val="bg1"/>
          </a:solidFill>
          <a:ln w="28575">
            <a:solidFill>
              <a:srgbClr val="01407D"/>
            </a:solidFill>
          </a:ln>
          <a:effectLst>
            <a:outerShdw dist="38100" dir="2700000" algn="tl" rotWithShape="0">
              <a:srgbClr val="90C8E5"/>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buClr>
                <a:schemeClr val="dk1"/>
              </a:buClr>
              <a:buSzPts val="1800"/>
            </a:pPr>
            <a:r>
              <a:rPr lang="en-GB" dirty="0">
                <a:solidFill>
                  <a:schemeClr val="dk1"/>
                </a:solidFil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Don’t keep online bullying to yourself! </a:t>
            </a:r>
            <a:r>
              <a:rPr lang="en-GB" dirty="0">
                <a:solidFill>
                  <a:schemeClr val="dk1"/>
                </a:solidFill>
                <a:ea typeface="Arial"/>
                <a:cs typeface="Arial"/>
                <a:sym typeface="Arial"/>
              </a:rPr>
              <a:t>Te</a:t>
            </a:r>
            <a:r>
              <a:rPr lang="en-GB" dirty="0">
                <a:solidFill>
                  <a:schemeClr val="dk1"/>
                </a:solidFill>
              </a:rPr>
              <a:t>ll a trusted adult. </a:t>
            </a:r>
            <a:r>
              <a:rPr lang="en-GB" dirty="0">
                <a:solidFill>
                  <a:schemeClr val="dk1"/>
                </a:solidFill>
                <a:ea typeface="Arial"/>
                <a:cs typeface="Arial"/>
                <a:sym typeface="Arial"/>
              </a:rPr>
              <a:t>People want to help you and make it better.</a:t>
            </a:r>
            <a:endParaRPr lang="en-GB" dirty="0"/>
          </a:p>
        </p:txBody>
      </p:sp>
      <p:cxnSp>
        <p:nvCxnSpPr>
          <p:cNvPr id="35" name="Straight Connector 1">
            <a:extLst>
              <a:ext uri="{FF2B5EF4-FFF2-40B4-BE49-F238E27FC236}">
                <a16:creationId xmlns:a16="http://schemas.microsoft.com/office/drawing/2014/main" id="{9CC03752-DA27-1338-BADE-851B01084DBA}"/>
              </a:ext>
            </a:extLst>
          </p:cNvPr>
          <p:cNvCxnSpPr>
            <a:cxnSpLocks/>
          </p:cNvCxnSpPr>
          <p:nvPr/>
        </p:nvCxnSpPr>
        <p:spPr>
          <a:xfrm>
            <a:off x="825250" y="2711871"/>
            <a:ext cx="0" cy="1164804"/>
          </a:xfrm>
          <a:prstGeom prst="line">
            <a:avLst/>
          </a:prstGeom>
          <a:ln w="25400">
            <a:solidFill>
              <a:srgbClr val="9D9CC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2">
            <a:extLst>
              <a:ext uri="{FF2B5EF4-FFF2-40B4-BE49-F238E27FC236}">
                <a16:creationId xmlns:a16="http://schemas.microsoft.com/office/drawing/2014/main" id="{958B946C-FF9B-D178-70E1-5EB09DF2967A}"/>
              </a:ext>
            </a:extLst>
          </p:cNvPr>
          <p:cNvCxnSpPr>
            <a:cxnSpLocks/>
          </p:cNvCxnSpPr>
          <p:nvPr/>
        </p:nvCxnSpPr>
        <p:spPr>
          <a:xfrm>
            <a:off x="825250" y="3876675"/>
            <a:ext cx="0" cy="1490156"/>
          </a:xfrm>
          <a:prstGeom prst="line">
            <a:avLst/>
          </a:prstGeom>
          <a:ln w="25400">
            <a:solidFill>
              <a:srgbClr val="643C90"/>
            </a:solidFill>
            <a:prstDash val="sysDot"/>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700E1CC9-85E2-00EF-C615-67E63FC7F883}"/>
              </a:ext>
            </a:extLst>
          </p:cNvPr>
          <p:cNvSpPr/>
          <p:nvPr/>
        </p:nvSpPr>
        <p:spPr>
          <a:xfrm>
            <a:off x="753250" y="2711871"/>
            <a:ext cx="144000" cy="144000"/>
          </a:xfrm>
          <a:prstGeom prst="ellipse">
            <a:avLst/>
          </a:prstGeom>
          <a:solidFill>
            <a:srgbClr val="9D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C"/>
          </a:p>
        </p:txBody>
      </p:sp>
      <p:sp>
        <p:nvSpPr>
          <p:cNvPr id="40" name="Oval 39">
            <a:extLst>
              <a:ext uri="{FF2B5EF4-FFF2-40B4-BE49-F238E27FC236}">
                <a16:creationId xmlns:a16="http://schemas.microsoft.com/office/drawing/2014/main" id="{509D140E-FAE7-0ECD-9FBB-BDA135C7EF2D}"/>
              </a:ext>
            </a:extLst>
          </p:cNvPr>
          <p:cNvSpPr/>
          <p:nvPr/>
        </p:nvSpPr>
        <p:spPr>
          <a:xfrm>
            <a:off x="753250" y="5346191"/>
            <a:ext cx="144000" cy="144000"/>
          </a:xfrm>
          <a:prstGeom prst="ellipse">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C"/>
          </a:p>
        </p:txBody>
      </p:sp>
      <p:pic>
        <p:nvPicPr>
          <p:cNvPr id="45" name="Group">
            <a:extLst>
              <a:ext uri="{FF2B5EF4-FFF2-40B4-BE49-F238E27FC236}">
                <a16:creationId xmlns:a16="http://schemas.microsoft.com/office/drawing/2014/main" id="{6DDE052E-20FD-70B1-BF3F-5D8F0DED0AA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98221" y="2540747"/>
            <a:ext cx="4629672" cy="4120270"/>
          </a:xfrm>
          <a:prstGeom prst="rect">
            <a:avLst/>
          </a:prstGeom>
        </p:spPr>
      </p:pic>
    </p:spTree>
    <p:extLst>
      <p:ext uri="{BB962C8B-B14F-4D97-AF65-F5344CB8AC3E}">
        <p14:creationId xmlns:p14="http://schemas.microsoft.com/office/powerpoint/2010/main" val="7255416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up)">
                                      <p:cBhvr>
                                        <p:cTn id="7" dur="1000"/>
                                        <p:tgtEl>
                                          <p:spTgt spid="67"/>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1000"/>
                                        <p:tgtEl>
                                          <p:spTgt spid="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up)">
                                      <p:cBhvr>
                                        <p:cTn id="13" dur="500"/>
                                        <p:tgtEl>
                                          <p:spTgt spid="36"/>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wipe(up)">
                                      <p:cBhvr>
                                        <p:cTn id="17" dur="1000"/>
                                        <p:tgtEl>
                                          <p:spTgt spid="68"/>
                                        </p:tgtEl>
                                      </p:cBhvr>
                                    </p:animEffect>
                                  </p:childTnLst>
                                </p:cTn>
                              </p:par>
                              <p:par>
                                <p:cTn id="18" presetID="22" presetClass="entr" presetSubtype="1"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1000"/>
                                        <p:tgtEl>
                                          <p:spTgt spid="17"/>
                                        </p:tgtEl>
                                      </p:cBhvr>
                                    </p:animEffect>
                                  </p:childTnLst>
                                </p:cTn>
                              </p:par>
                              <p:par>
                                <p:cTn id="21" presetID="22" presetClass="entr" presetSubtype="1" fill="hold" grpId="0" nodeType="withEffect">
                                  <p:stCondLst>
                                    <p:cond delay="500"/>
                                  </p:stCondLst>
                                  <p:childTnLst>
                                    <p:set>
                                      <p:cBhvr>
                                        <p:cTn id="22" dur="1" fill="hold">
                                          <p:stCondLst>
                                            <p:cond delay="0"/>
                                          </p:stCondLst>
                                        </p:cTn>
                                        <p:tgtEl>
                                          <p:spTgt spid="39"/>
                                        </p:tgtEl>
                                        <p:attrNameLst>
                                          <p:attrName>style.visibility</p:attrName>
                                        </p:attrNameLst>
                                      </p:cBhvr>
                                      <p:to>
                                        <p:strVal val="visible"/>
                                      </p:to>
                                    </p:set>
                                    <p:animEffect transition="in" filter="wipe(up)">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grpId="1" nodeType="clickEffect">
                                  <p:stCondLst>
                                    <p:cond delay="0"/>
                                  </p:stCondLst>
                                  <p:childTnLst>
                                    <p:animEffect transition="out" filter="wipe(down)">
                                      <p:cBhvr>
                                        <p:cTn id="27" dur="500"/>
                                        <p:tgtEl>
                                          <p:spTgt spid="67"/>
                                        </p:tgtEl>
                                      </p:cBhvr>
                                    </p:animEffect>
                                    <p:set>
                                      <p:cBhvr>
                                        <p:cTn id="28" dur="1" fill="hold">
                                          <p:stCondLst>
                                            <p:cond delay="499"/>
                                          </p:stCondLst>
                                        </p:cTn>
                                        <p:tgtEl>
                                          <p:spTgt spid="67"/>
                                        </p:tgtEl>
                                        <p:attrNameLst>
                                          <p:attrName>style.visibility</p:attrName>
                                        </p:attrNameLst>
                                      </p:cBhvr>
                                      <p:to>
                                        <p:strVal val="hidden"/>
                                      </p:to>
                                    </p:set>
                                  </p:childTnLst>
                                </p:cTn>
                              </p:par>
                              <p:par>
                                <p:cTn id="29" presetID="22" presetClass="exit" presetSubtype="4" fill="hold" grpId="1" nodeType="withEffect">
                                  <p:stCondLst>
                                    <p:cond delay="0"/>
                                  </p:stCondLst>
                                  <p:childTnLst>
                                    <p:animEffect transition="out" filter="wipe(down)">
                                      <p:cBhvr>
                                        <p:cTn id="30" dur="500"/>
                                        <p:tgtEl>
                                          <p:spTgt spid="68"/>
                                        </p:tgtEl>
                                      </p:cBhvr>
                                    </p:animEffect>
                                    <p:set>
                                      <p:cBhvr>
                                        <p:cTn id="31" dur="1" fill="hold">
                                          <p:stCondLst>
                                            <p:cond delay="499"/>
                                          </p:stCondLst>
                                        </p:cTn>
                                        <p:tgtEl>
                                          <p:spTgt spid="68"/>
                                        </p:tgtEl>
                                        <p:attrNameLst>
                                          <p:attrName>style.visibility</p:attrName>
                                        </p:attrNameLst>
                                      </p:cBhvr>
                                      <p:to>
                                        <p:strVal val="hidden"/>
                                      </p:to>
                                    </p:set>
                                  </p:childTnLst>
                                </p:cTn>
                              </p:par>
                              <p:par>
                                <p:cTn id="32" presetID="22" presetClass="exit" presetSubtype="4" fill="hold" nodeType="withEffect">
                                  <p:stCondLst>
                                    <p:cond delay="0"/>
                                  </p:stCondLst>
                                  <p:childTnLst>
                                    <p:animEffect transition="out" filter="wipe(down)">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par>
                                <p:cTn id="35" presetID="22" presetClass="exit" presetSubtype="4" fill="hold" nodeType="withEffect">
                                  <p:stCondLst>
                                    <p:cond delay="0"/>
                                  </p:stCondLst>
                                  <p:childTnLst>
                                    <p:animEffect transition="out" filter="wipe(down)">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par>
                                <p:cTn id="38" presetID="22" presetClass="exit" presetSubtype="4" fill="hold" grpId="1" nodeType="withEffect">
                                  <p:stCondLst>
                                    <p:cond delay="0"/>
                                  </p:stCondLst>
                                  <p:childTnLst>
                                    <p:animEffect transition="out" filter="wipe(down)">
                                      <p:cBhvr>
                                        <p:cTn id="39" dur="500"/>
                                        <p:tgtEl>
                                          <p:spTgt spid="36"/>
                                        </p:tgtEl>
                                      </p:cBhvr>
                                    </p:animEffect>
                                    <p:set>
                                      <p:cBhvr>
                                        <p:cTn id="40" dur="1" fill="hold">
                                          <p:stCondLst>
                                            <p:cond delay="499"/>
                                          </p:stCondLst>
                                        </p:cTn>
                                        <p:tgtEl>
                                          <p:spTgt spid="36"/>
                                        </p:tgtEl>
                                        <p:attrNameLst>
                                          <p:attrName>style.visibility</p:attrName>
                                        </p:attrNameLst>
                                      </p:cBhvr>
                                      <p:to>
                                        <p:strVal val="hidden"/>
                                      </p:to>
                                    </p:set>
                                  </p:childTnLst>
                                </p:cTn>
                              </p:par>
                              <p:par>
                                <p:cTn id="41" presetID="22" presetClass="exit" presetSubtype="4" fill="hold" grpId="1" nodeType="withEffect">
                                  <p:stCondLst>
                                    <p:cond delay="0"/>
                                  </p:stCondLst>
                                  <p:childTnLst>
                                    <p:animEffect transition="out" filter="wipe(down)">
                                      <p:cBhvr>
                                        <p:cTn id="42" dur="500"/>
                                        <p:tgtEl>
                                          <p:spTgt spid="39"/>
                                        </p:tgtEl>
                                      </p:cBhvr>
                                    </p:animEffect>
                                    <p:set>
                                      <p:cBhvr>
                                        <p:cTn id="43" dur="1" fill="hold">
                                          <p:stCondLst>
                                            <p:cond delay="499"/>
                                          </p:stCondLst>
                                        </p:cTn>
                                        <p:tgtEl>
                                          <p:spTgt spid="39"/>
                                        </p:tgtEl>
                                        <p:attrNameLst>
                                          <p:attrName>style.visibility</p:attrName>
                                        </p:attrNameLst>
                                      </p:cBhvr>
                                      <p:to>
                                        <p:strVal val="hidden"/>
                                      </p:to>
                                    </p:set>
                                  </p:childTnLst>
                                </p:cTn>
                              </p:par>
                              <p:par>
                                <p:cTn id="44" presetID="22" presetClass="exit" presetSubtype="4" fill="hold" nodeType="withEffect">
                                  <p:stCondLst>
                                    <p:cond delay="0"/>
                                  </p:stCondLst>
                                  <p:childTnLst>
                                    <p:animEffect transition="out" filter="wipe(down)">
                                      <p:cBhvr>
                                        <p:cTn id="45" dur="500"/>
                                        <p:tgtEl>
                                          <p:spTgt spid="49"/>
                                        </p:tgtEl>
                                      </p:cBhvr>
                                    </p:animEffect>
                                    <p:set>
                                      <p:cBhvr>
                                        <p:cTn id="46" dur="1" fill="hold">
                                          <p:stCondLst>
                                            <p:cond delay="499"/>
                                          </p:stCondLst>
                                        </p:cTn>
                                        <p:tgtEl>
                                          <p:spTgt spid="49"/>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par>
                                <p:cTn id="50" presetID="0" presetClass="path" presetSubtype="0" accel="50000" decel="50000" fill="hold" grpId="0" nodeType="withEffect">
                                  <p:stCondLst>
                                    <p:cond delay="0"/>
                                  </p:stCondLst>
                                  <p:childTnLst>
                                    <p:animMotion origin="layout" path="M 0 0 L -0.40104 0 " pathEditMode="relative" ptsTypes="AA">
                                      <p:cBhvr>
                                        <p:cTn id="51" dur="1500" fill="hold"/>
                                        <p:tgtEl>
                                          <p:spTgt spid="9"/>
                                        </p:tgtEl>
                                        <p:attrNameLst>
                                          <p:attrName>ppt_x</p:attrName>
                                          <p:attrName>ppt_y</p:attrName>
                                        </p:attrNameLst>
                                      </p:cBhvr>
                                    </p:animMotion>
                                  </p:childTnLst>
                                </p:cTn>
                              </p:par>
                              <p:par>
                                <p:cTn id="52" presetID="22" presetClass="entr" presetSubtype="1" fill="hold" grpId="0" nodeType="withEffect">
                                  <p:stCondLst>
                                    <p:cond delay="0"/>
                                  </p:stCondLst>
                                  <p:childTnLst>
                                    <p:set>
                                      <p:cBhvr>
                                        <p:cTn id="53" dur="1" fill="hold">
                                          <p:stCondLst>
                                            <p:cond delay="0"/>
                                          </p:stCondLst>
                                        </p:cTn>
                                        <p:tgtEl>
                                          <p:spTgt spid="73"/>
                                        </p:tgtEl>
                                        <p:attrNameLst>
                                          <p:attrName>style.visibility</p:attrName>
                                        </p:attrNameLst>
                                      </p:cBhvr>
                                      <p:to>
                                        <p:strVal val="visible"/>
                                      </p:to>
                                    </p:set>
                                    <p:animEffect transition="in" filter="wipe(up)">
                                      <p:cBhvr>
                                        <p:cTn id="54" dur="1000"/>
                                        <p:tgtEl>
                                          <p:spTgt spid="73"/>
                                        </p:tgtEl>
                                      </p:cBhvr>
                                    </p:animEffect>
                                  </p:childTnLst>
                                </p:cTn>
                              </p:par>
                              <p:par>
                                <p:cTn id="55" presetID="22" presetClass="entr" presetSubtype="1"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up)">
                                      <p:cBhvr>
                                        <p:cTn id="57" dur="1000"/>
                                        <p:tgtEl>
                                          <p:spTgt spid="35"/>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up)">
                                      <p:cBhvr>
                                        <p:cTn id="60" dur="500"/>
                                        <p:tgtEl>
                                          <p:spTgt spid="38"/>
                                        </p:tgtEl>
                                      </p:cBhvr>
                                    </p:animEffect>
                                  </p:childTnLst>
                                </p:cTn>
                              </p:par>
                            </p:childTnLst>
                          </p:cTn>
                        </p:par>
                        <p:par>
                          <p:cTn id="61" fill="hold">
                            <p:stCondLst>
                              <p:cond delay="1500"/>
                            </p:stCondLst>
                            <p:childTnLst>
                              <p:par>
                                <p:cTn id="62" presetID="22" presetClass="entr" presetSubtype="1" fill="hold" grpId="0" nodeType="after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wipe(up)">
                                      <p:cBhvr>
                                        <p:cTn id="64" dur="1000"/>
                                        <p:tgtEl>
                                          <p:spTgt spid="2"/>
                                        </p:tgtEl>
                                      </p:cBhvr>
                                    </p:animEffect>
                                  </p:childTnLst>
                                </p:cTn>
                              </p:par>
                              <p:par>
                                <p:cTn id="65" presetID="22" presetClass="entr" presetSubtype="1"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wipe(up)">
                                      <p:cBhvr>
                                        <p:cTn id="67" dur="1000"/>
                                        <p:tgtEl>
                                          <p:spTgt spid="37"/>
                                        </p:tgtEl>
                                      </p:cBhvr>
                                    </p:animEffect>
                                  </p:childTnLst>
                                </p:cTn>
                              </p:par>
                              <p:par>
                                <p:cTn id="68" presetID="22" presetClass="entr" presetSubtype="1" fill="hold" grpId="0" nodeType="withEffect">
                                  <p:stCondLst>
                                    <p:cond delay="500"/>
                                  </p:stCondLst>
                                  <p:childTnLst>
                                    <p:set>
                                      <p:cBhvr>
                                        <p:cTn id="69" dur="1" fill="hold">
                                          <p:stCondLst>
                                            <p:cond delay="0"/>
                                          </p:stCondLst>
                                        </p:cTn>
                                        <p:tgtEl>
                                          <p:spTgt spid="40"/>
                                        </p:tgtEl>
                                        <p:attrNameLst>
                                          <p:attrName>style.visibility</p:attrName>
                                        </p:attrNameLst>
                                      </p:cBhvr>
                                      <p:to>
                                        <p:strVal val="visible"/>
                                      </p:to>
                                    </p:set>
                                    <p:animEffect transition="in" filter="wipe(up)">
                                      <p:cBhvr>
                                        <p:cTn id="7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7" grpId="1" animBg="1"/>
      <p:bldP spid="68" grpId="0" animBg="1"/>
      <p:bldP spid="68" grpId="1" animBg="1"/>
      <p:bldP spid="36" grpId="0" animBg="1"/>
      <p:bldP spid="36" grpId="1" animBg="1"/>
      <p:bldP spid="39" grpId="0" animBg="1"/>
      <p:bldP spid="39" grpId="1" animBg="1"/>
      <p:bldP spid="9" grpId="0"/>
      <p:bldP spid="73" grpId="0" animBg="1"/>
      <p:bldP spid="2" grpId="0" animBg="1"/>
      <p:bldP spid="38"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Tabs">
            <a:extLst>
              <a:ext uri="{FF2B5EF4-FFF2-40B4-BE49-F238E27FC236}">
                <a16:creationId xmlns:a16="http://schemas.microsoft.com/office/drawing/2014/main" id="{BC31FB38-260E-9CA4-927D-D5266BA48723}"/>
              </a:ext>
            </a:extLst>
          </p:cNvPr>
          <p:cNvGrpSpPr/>
          <p:nvPr/>
        </p:nvGrpSpPr>
        <p:grpSpPr>
          <a:xfrm>
            <a:off x="655455" y="531236"/>
            <a:ext cx="7857366" cy="5730583"/>
            <a:chOff x="655455" y="531236"/>
            <a:chExt cx="7857366" cy="5730583"/>
          </a:xfrm>
        </p:grpSpPr>
        <p:sp>
          <p:nvSpPr>
            <p:cNvPr id="3" name="Rounded Rectangle 2"/>
            <p:cNvSpPr/>
            <p:nvPr/>
          </p:nvSpPr>
          <p:spPr>
            <a:xfrm>
              <a:off x="655455" y="783511"/>
              <a:ext cx="7857366" cy="5478308"/>
            </a:xfrm>
            <a:prstGeom prst="roundRect">
              <a:avLst>
                <a:gd name="adj" fmla="val 101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rapezoid 24"/>
            <p:cNvSpPr/>
            <p:nvPr/>
          </p:nvSpPr>
          <p:spPr>
            <a:xfrm>
              <a:off x="5913613" y="552888"/>
              <a:ext cx="1630187" cy="606902"/>
            </a:xfrm>
            <a:prstGeom prst="trapezoid">
              <a:avLst>
                <a:gd name="adj" fmla="val 15153"/>
              </a:avLst>
            </a:prstGeom>
            <a:solidFill>
              <a:srgbClr val="CFB6D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rapezoid 22"/>
            <p:cNvSpPr/>
            <p:nvPr/>
          </p:nvSpPr>
          <p:spPr>
            <a:xfrm>
              <a:off x="4618943" y="552888"/>
              <a:ext cx="1382219" cy="606902"/>
            </a:xfrm>
            <a:prstGeom prst="trapezoid">
              <a:avLst>
                <a:gd name="adj" fmla="val 15153"/>
              </a:avLst>
            </a:prstGeom>
            <a:solidFill>
              <a:srgbClr val="8ACBC0">
                <a:alpha val="4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hlinkClick r:id="rId2" action="ppaction://hlinksldjump"/>
            </p:cNvPr>
            <p:cNvSpPr txBox="1"/>
            <p:nvPr/>
          </p:nvSpPr>
          <p:spPr>
            <a:xfrm>
              <a:off x="4733634" y="533399"/>
              <a:ext cx="1170650" cy="261610"/>
            </a:xfrm>
            <a:prstGeom prst="rect">
              <a:avLst/>
            </a:prstGeom>
            <a:noFill/>
          </p:spPr>
          <p:txBody>
            <a:bodyPr wrap="square" rtlCol="0">
              <a:spAutoFit/>
            </a:bodyPr>
            <a:lstStyle/>
            <a:p>
              <a:pPr algn="ctr"/>
              <a:r>
                <a:rPr lang="en-GB" sz="1050" b="1" dirty="0"/>
                <a:t>Online Bullying</a:t>
              </a:r>
            </a:p>
          </p:txBody>
        </p:sp>
        <p:sp>
          <p:nvSpPr>
            <p:cNvPr id="21" name="Trapezoid 20"/>
            <p:cNvSpPr/>
            <p:nvPr/>
          </p:nvSpPr>
          <p:spPr>
            <a:xfrm>
              <a:off x="3329518" y="552888"/>
              <a:ext cx="1382219" cy="606902"/>
            </a:xfrm>
            <a:prstGeom prst="trapezoid">
              <a:avLst>
                <a:gd name="adj" fmla="val 15153"/>
              </a:avLst>
            </a:prstGeom>
            <a:solidFill>
              <a:srgbClr val="8ACBC0">
                <a:alpha val="4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hlinkClick r:id="rId3" action="ppaction://hlinksldjump"/>
            </p:cNvPr>
            <p:cNvSpPr txBox="1"/>
            <p:nvPr/>
          </p:nvSpPr>
          <p:spPr>
            <a:xfrm>
              <a:off x="3457007" y="533399"/>
              <a:ext cx="1170650" cy="261610"/>
            </a:xfrm>
            <a:prstGeom prst="rect">
              <a:avLst/>
            </a:prstGeom>
            <a:noFill/>
          </p:spPr>
          <p:txBody>
            <a:bodyPr wrap="square" rtlCol="0">
              <a:spAutoFit/>
            </a:bodyPr>
            <a:lstStyle/>
            <a:p>
              <a:pPr algn="ctr"/>
              <a:r>
                <a:rPr lang="en-GB" sz="1050" b="1" dirty="0"/>
                <a:t>Making Friends</a:t>
              </a:r>
            </a:p>
          </p:txBody>
        </p:sp>
        <p:sp>
          <p:nvSpPr>
            <p:cNvPr id="15" name="Trapezoid 14"/>
            <p:cNvSpPr/>
            <p:nvPr/>
          </p:nvSpPr>
          <p:spPr>
            <a:xfrm>
              <a:off x="666589" y="552888"/>
              <a:ext cx="1435262" cy="606902"/>
            </a:xfrm>
            <a:prstGeom prst="trapezoid">
              <a:avLst>
                <a:gd name="adj" fmla="val 15153"/>
              </a:avLst>
            </a:prstGeom>
            <a:solidFill>
              <a:srgbClr val="8ACBC0">
                <a:alpha val="4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rapezoid 6"/>
            <p:cNvSpPr/>
            <p:nvPr/>
          </p:nvSpPr>
          <p:spPr>
            <a:xfrm>
              <a:off x="2034848" y="552888"/>
              <a:ext cx="1382219" cy="606902"/>
            </a:xfrm>
            <a:prstGeom prst="trapezoid">
              <a:avLst>
                <a:gd name="adj" fmla="val 15153"/>
              </a:avLst>
            </a:prstGeom>
            <a:solidFill>
              <a:srgbClr val="8ACBC0">
                <a:alpha val="4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655455" y="783510"/>
              <a:ext cx="7857366" cy="695915"/>
            </a:xfrm>
            <a:prstGeom prst="roundRect">
              <a:avLst>
                <a:gd name="adj" fmla="val 6202"/>
              </a:avLst>
            </a:prstGeom>
            <a:solidFill>
              <a:srgbClr val="CFB6D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1851729" y="950612"/>
              <a:ext cx="6161972" cy="254898"/>
            </a:xfrm>
            <a:prstGeom prst="roundRect">
              <a:avLst>
                <a:gd name="adj" fmla="val 5000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rapezoid 9"/>
            <p:cNvSpPr/>
            <p:nvPr/>
          </p:nvSpPr>
          <p:spPr>
            <a:xfrm>
              <a:off x="5963623" y="740409"/>
              <a:ext cx="1534457" cy="149464"/>
            </a:xfrm>
            <a:prstGeom prst="trapezoid">
              <a:avLst>
                <a:gd name="adj" fmla="val 20972"/>
              </a:avLst>
            </a:prstGeom>
            <a:solidFill>
              <a:srgbClr val="CFB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a:hlinkClick r:id="" action="ppaction://hlinkshowjump?jump=previousslide"/>
            </p:cNvPr>
            <p:cNvSpPr/>
            <p:nvPr/>
          </p:nvSpPr>
          <p:spPr>
            <a:xfrm flipH="1">
              <a:off x="764697" y="995117"/>
              <a:ext cx="299406" cy="210393"/>
            </a:xfrm>
            <a:prstGeom prst="rightArrow">
              <a:avLst>
                <a:gd name="adj1" fmla="val 34155"/>
                <a:gd name="adj2" fmla="val 50000"/>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a:hlinkClick r:id="" action="ppaction://hlinkshowjump?jump=nextslide"/>
            </p:cNvPr>
            <p:cNvSpPr/>
            <p:nvPr/>
          </p:nvSpPr>
          <p:spPr>
            <a:xfrm>
              <a:off x="1173345" y="995117"/>
              <a:ext cx="299406" cy="210393"/>
            </a:xfrm>
            <a:prstGeom prst="rightArrow">
              <a:avLst>
                <a:gd name="adj1" fmla="val 34155"/>
                <a:gd name="adj2" fmla="val 50000"/>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ircular Arrow 12"/>
            <p:cNvSpPr/>
            <p:nvPr/>
          </p:nvSpPr>
          <p:spPr>
            <a:xfrm>
              <a:off x="1516083" y="976910"/>
              <a:ext cx="244816" cy="246806"/>
            </a:xfrm>
            <a:prstGeom prst="circularArrow">
              <a:avLst>
                <a:gd name="adj1" fmla="val 14387"/>
                <a:gd name="adj2" fmla="val 1103042"/>
                <a:gd name="adj3" fmla="val 20455631"/>
                <a:gd name="adj4" fmla="val 1587046"/>
                <a:gd name="adj5" fmla="val 19222"/>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hlinkClick r:id="rId4" action="ppaction://hlinksldjump"/>
            </p:cNvPr>
            <p:cNvSpPr txBox="1"/>
            <p:nvPr/>
          </p:nvSpPr>
          <p:spPr>
            <a:xfrm>
              <a:off x="2162337" y="533399"/>
              <a:ext cx="1170650" cy="261610"/>
            </a:xfrm>
            <a:prstGeom prst="rect">
              <a:avLst/>
            </a:prstGeom>
            <a:noFill/>
          </p:spPr>
          <p:txBody>
            <a:bodyPr wrap="square" rtlCol="0">
              <a:spAutoFit/>
            </a:bodyPr>
            <a:lstStyle/>
            <a:p>
              <a:pPr marL="0" marR="0" lvl="0" indent="0" algn="ctr" rtl="0">
                <a:spcBef>
                  <a:spcPts val="0"/>
                </a:spcBef>
                <a:spcAft>
                  <a:spcPts val="0"/>
                </a:spcAft>
                <a:buNone/>
              </a:pPr>
              <a:r>
                <a:rPr lang="en-GB" sz="1050" b="1" dirty="0">
                  <a:solidFill>
                    <a:schemeClr val="dk1"/>
                  </a:solidFill>
                  <a:ea typeface="Arial"/>
                  <a:cs typeface="Arial"/>
                  <a:sym typeface="Arial"/>
                </a:rPr>
                <a:t>Online Gaming</a:t>
              </a:r>
              <a:endParaRPr lang="en-GB" sz="900" dirty="0"/>
            </a:p>
          </p:txBody>
        </p:sp>
        <p:sp>
          <p:nvSpPr>
            <p:cNvPr id="32" name="TextBox 31">
              <a:hlinkClick r:id="rId5" action="ppaction://hlinksldjump"/>
            </p:cNvPr>
            <p:cNvSpPr txBox="1"/>
            <p:nvPr/>
          </p:nvSpPr>
          <p:spPr>
            <a:xfrm>
              <a:off x="806987" y="531236"/>
              <a:ext cx="1170650" cy="261610"/>
            </a:xfrm>
            <a:prstGeom prst="rect">
              <a:avLst/>
            </a:prstGeom>
            <a:noFill/>
          </p:spPr>
          <p:txBody>
            <a:bodyPr wrap="square" rtlCol="0">
              <a:spAutoFit/>
            </a:bodyPr>
            <a:lstStyle/>
            <a:p>
              <a:pPr algn="ctr"/>
              <a:r>
                <a:rPr lang="en-GB" sz="1050" b="1" dirty="0"/>
                <a:t>Welcome Page</a:t>
              </a:r>
            </a:p>
          </p:txBody>
        </p:sp>
        <p:sp>
          <p:nvSpPr>
            <p:cNvPr id="70" name="TextBox 69"/>
            <p:cNvSpPr txBox="1"/>
            <p:nvPr/>
          </p:nvSpPr>
          <p:spPr>
            <a:xfrm>
              <a:off x="1921454" y="931022"/>
              <a:ext cx="3242974" cy="276999"/>
            </a:xfrm>
            <a:prstGeom prst="rect">
              <a:avLst/>
            </a:prstGeom>
            <a:noFill/>
          </p:spPr>
          <p:txBody>
            <a:bodyPr wrap="square" rtlCol="0">
              <a:spAutoFit/>
            </a:bodyPr>
            <a:lstStyle/>
            <a:p>
              <a:pPr marL="0" marR="0" lvl="0" indent="0" algn="l" rtl="0">
                <a:spcBef>
                  <a:spcPts val="0"/>
                </a:spcBef>
                <a:spcAft>
                  <a:spcPts val="0"/>
                </a:spcAft>
                <a:buNone/>
              </a:pPr>
              <a:r>
                <a:rPr lang="en-GB" sz="1200" dirty="0" err="1">
                  <a:solidFill>
                    <a:schemeClr val="dk1"/>
                  </a:solidFill>
                  <a:ea typeface="Arial"/>
                  <a:cs typeface="Arial"/>
                  <a:sym typeface="Arial"/>
                </a:rPr>
                <a:t>www.onlinesafety.com</a:t>
              </a:r>
              <a:r>
                <a:rPr lang="en-GB" sz="1200" dirty="0">
                  <a:solidFill>
                    <a:schemeClr val="dk1"/>
                  </a:solidFill>
                  <a:ea typeface="Arial"/>
                  <a:cs typeface="Arial"/>
                  <a:sym typeface="Arial"/>
                </a:rPr>
                <a:t>/</a:t>
              </a:r>
              <a:r>
                <a:rPr lang="en-GB" sz="1200" dirty="0" err="1">
                  <a:solidFill>
                    <a:schemeClr val="dk1"/>
                  </a:solidFill>
                  <a:ea typeface="Arial"/>
                  <a:cs typeface="Arial"/>
                  <a:sym typeface="Arial"/>
                </a:rPr>
                <a:t>sharinginformation</a:t>
              </a:r>
              <a:endParaRPr lang="en-GB" sz="1050" dirty="0"/>
            </a:p>
          </p:txBody>
        </p:sp>
        <p:sp>
          <p:nvSpPr>
            <p:cNvPr id="77" name="TextBox 76">
              <a:hlinkClick r:id="rId6" action="ppaction://hlinksldjump"/>
            </p:cNvPr>
            <p:cNvSpPr txBox="1"/>
            <p:nvPr/>
          </p:nvSpPr>
          <p:spPr>
            <a:xfrm>
              <a:off x="6009352" y="533399"/>
              <a:ext cx="1458248" cy="253916"/>
            </a:xfrm>
            <a:prstGeom prst="rect">
              <a:avLst/>
            </a:prstGeom>
            <a:noFill/>
          </p:spPr>
          <p:txBody>
            <a:bodyPr wrap="square" rtlCol="0">
              <a:spAutoFit/>
            </a:bodyPr>
            <a:lstStyle/>
            <a:p>
              <a:pPr algn="ctr"/>
              <a:r>
                <a:rPr lang="en-GB" sz="1050" b="1" dirty="0"/>
                <a:t>Sharing Information</a:t>
              </a:r>
            </a:p>
          </p:txBody>
        </p:sp>
      </p:grpSp>
      <p:pic>
        <p:nvPicPr>
          <p:cNvPr id="49" name="Morph!"/>
          <p:cNvPicPr>
            <a:picLocks noChangeAspect="1"/>
          </p:cNvPicPr>
          <p:nvPr/>
        </p:nvPicPr>
        <p:blipFill rotWithShape="1">
          <a:blip r:embed="rId7" cstate="screen">
            <a:extLst>
              <a:ext uri="{28A0092B-C50C-407E-A947-70E740481C1C}">
                <a14:useLocalDpi xmlns:a14="http://schemas.microsoft.com/office/drawing/2010/main"/>
              </a:ext>
            </a:extLst>
          </a:blip>
          <a:srcRect t="-12125" b="-12125"/>
          <a:stretch/>
        </p:blipFill>
        <p:spPr>
          <a:xfrm flipH="1">
            <a:off x="172421" y="2912743"/>
            <a:ext cx="3823291" cy="3530945"/>
          </a:xfrm>
          <a:prstGeom prst="rect">
            <a:avLst/>
          </a:prstGeom>
          <a:ln w="28575">
            <a:noFill/>
          </a:ln>
          <a:effectLst/>
        </p:spPr>
      </p:pic>
      <p:sp>
        <p:nvSpPr>
          <p:cNvPr id="67" name="Rounded Rectangle 66"/>
          <p:cNvSpPr/>
          <p:nvPr/>
        </p:nvSpPr>
        <p:spPr>
          <a:xfrm>
            <a:off x="4268816" y="1787709"/>
            <a:ext cx="4064859" cy="1160713"/>
          </a:xfrm>
          <a:prstGeom prst="roundRect">
            <a:avLst>
              <a:gd name="adj" fmla="val 11543"/>
            </a:avLst>
          </a:prstGeom>
          <a:solidFill>
            <a:schemeClr val="bg1"/>
          </a:solidFill>
          <a:ln w="28575">
            <a:solidFill>
              <a:srgbClr val="01407D"/>
            </a:solidFill>
          </a:ln>
          <a:effectLst>
            <a:outerShdw dist="38100" dir="2700000" algn="tl" rotWithShape="0">
              <a:srgbClr val="90C8E5"/>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120650" lvl="0">
              <a:buClr>
                <a:schemeClr val="dk1"/>
              </a:buClr>
              <a:buSzPts val="1700"/>
            </a:pPr>
            <a:r>
              <a:rPr lang="en-GB" dirty="0">
                <a:solidFill>
                  <a:schemeClr val="dk1"/>
                </a:solidFill>
              </a:rPr>
              <a:t>Never share any of your personal information online, such as your name, address or school.</a:t>
            </a:r>
            <a:endParaRPr lang="en-GB" dirty="0"/>
          </a:p>
        </p:txBody>
      </p:sp>
      <p:sp>
        <p:nvSpPr>
          <p:cNvPr id="68" name="Rounded Rectangle 67"/>
          <p:cNvSpPr/>
          <p:nvPr/>
        </p:nvSpPr>
        <p:spPr>
          <a:xfrm>
            <a:off x="4268816" y="3050980"/>
            <a:ext cx="4064859" cy="854246"/>
          </a:xfrm>
          <a:prstGeom prst="roundRect">
            <a:avLst>
              <a:gd name="adj" fmla="val 14927"/>
            </a:avLst>
          </a:prstGeom>
          <a:solidFill>
            <a:schemeClr val="bg1"/>
          </a:solidFill>
          <a:ln w="28575">
            <a:solidFill>
              <a:srgbClr val="01407D"/>
            </a:solidFill>
          </a:ln>
          <a:effectLst>
            <a:outerShdw dist="38100" dir="2700000" algn="tl" rotWithShape="0">
              <a:srgbClr val="90C8E5"/>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120650" lvl="0">
              <a:buClr>
                <a:schemeClr val="dk1"/>
              </a:buClr>
              <a:buSzPts val="1700"/>
            </a:pPr>
            <a:r>
              <a:rPr lang="en-GB" dirty="0">
                <a:solidFill>
                  <a:schemeClr val="dk1"/>
                </a:solidFill>
              </a:rPr>
              <a:t>Instead of using a photograph, use an avatar to represent your face.</a:t>
            </a:r>
          </a:p>
        </p:txBody>
      </p:sp>
      <p:sp>
        <p:nvSpPr>
          <p:cNvPr id="73" name="Rounded Rectangle 72"/>
          <p:cNvSpPr/>
          <p:nvPr/>
        </p:nvSpPr>
        <p:spPr>
          <a:xfrm>
            <a:off x="4268816" y="4007784"/>
            <a:ext cx="4064859" cy="1120129"/>
          </a:xfrm>
          <a:prstGeom prst="roundRect">
            <a:avLst>
              <a:gd name="adj" fmla="val 10927"/>
            </a:avLst>
          </a:prstGeom>
          <a:solidFill>
            <a:schemeClr val="bg1"/>
          </a:solidFill>
          <a:ln w="28575">
            <a:solidFill>
              <a:srgbClr val="01407D"/>
            </a:solidFill>
          </a:ln>
          <a:effectLst>
            <a:outerShdw dist="38100" dir="2700000" algn="tl" rotWithShape="0">
              <a:srgbClr val="90C8E5"/>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120650" lvl="0">
              <a:buSzPts val="1700"/>
            </a:pPr>
            <a:r>
              <a:rPr lang="en-GB" dirty="0">
                <a:solidFill>
                  <a:schemeClr val="tx1"/>
                </a:solidFill>
              </a:rPr>
              <a:t>Before you share a photograph of you or your friends online, check with a trusted adult.</a:t>
            </a:r>
          </a:p>
        </p:txBody>
      </p:sp>
      <p:cxnSp>
        <p:nvCxnSpPr>
          <p:cNvPr id="8" name="Straight Connector 1">
            <a:extLst>
              <a:ext uri="{FF2B5EF4-FFF2-40B4-BE49-F238E27FC236}">
                <a16:creationId xmlns:a16="http://schemas.microsoft.com/office/drawing/2014/main" id="{197F7B34-80D3-BCD1-BCD0-B66C4598B3C7}"/>
              </a:ext>
            </a:extLst>
          </p:cNvPr>
          <p:cNvCxnSpPr>
            <a:cxnSpLocks/>
          </p:cNvCxnSpPr>
          <p:nvPr/>
        </p:nvCxnSpPr>
        <p:spPr>
          <a:xfrm>
            <a:off x="4066918" y="1783779"/>
            <a:ext cx="0" cy="1220426"/>
          </a:xfrm>
          <a:prstGeom prst="line">
            <a:avLst/>
          </a:prstGeom>
          <a:ln w="25400">
            <a:solidFill>
              <a:srgbClr val="9D9CCD"/>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2">
            <a:extLst>
              <a:ext uri="{FF2B5EF4-FFF2-40B4-BE49-F238E27FC236}">
                <a16:creationId xmlns:a16="http://schemas.microsoft.com/office/drawing/2014/main" id="{383874A4-DAC6-C13B-852C-18AA1B4820DB}"/>
              </a:ext>
            </a:extLst>
          </p:cNvPr>
          <p:cNvCxnSpPr>
            <a:cxnSpLocks/>
          </p:cNvCxnSpPr>
          <p:nvPr/>
        </p:nvCxnSpPr>
        <p:spPr>
          <a:xfrm>
            <a:off x="4066918" y="3004205"/>
            <a:ext cx="0" cy="1003579"/>
          </a:xfrm>
          <a:prstGeom prst="line">
            <a:avLst/>
          </a:prstGeom>
          <a:ln w="25400">
            <a:solidFill>
              <a:srgbClr val="643C9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3">
            <a:extLst>
              <a:ext uri="{FF2B5EF4-FFF2-40B4-BE49-F238E27FC236}">
                <a16:creationId xmlns:a16="http://schemas.microsoft.com/office/drawing/2014/main" id="{3E8E6D0C-DDC3-2877-EEA3-ADB7244DADC5}"/>
              </a:ext>
            </a:extLst>
          </p:cNvPr>
          <p:cNvCxnSpPr>
            <a:cxnSpLocks/>
          </p:cNvCxnSpPr>
          <p:nvPr/>
        </p:nvCxnSpPr>
        <p:spPr>
          <a:xfrm>
            <a:off x="4066918" y="4017309"/>
            <a:ext cx="0" cy="1205696"/>
          </a:xfrm>
          <a:prstGeom prst="line">
            <a:avLst/>
          </a:prstGeom>
          <a:ln w="25400">
            <a:solidFill>
              <a:srgbClr val="9D9CCD"/>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4">
            <a:extLst>
              <a:ext uri="{FF2B5EF4-FFF2-40B4-BE49-F238E27FC236}">
                <a16:creationId xmlns:a16="http://schemas.microsoft.com/office/drawing/2014/main" id="{48B139F1-BA3E-35EC-EAEA-CF2480162F89}"/>
              </a:ext>
            </a:extLst>
          </p:cNvPr>
          <p:cNvCxnSpPr>
            <a:cxnSpLocks/>
          </p:cNvCxnSpPr>
          <p:nvPr/>
        </p:nvCxnSpPr>
        <p:spPr>
          <a:xfrm>
            <a:off x="4066918" y="5233493"/>
            <a:ext cx="0" cy="688962"/>
          </a:xfrm>
          <a:prstGeom prst="line">
            <a:avLst/>
          </a:prstGeom>
          <a:ln w="25400">
            <a:solidFill>
              <a:srgbClr val="643C90"/>
            </a:solidFill>
            <a:prstDash val="sysDot"/>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CFA93C9D-ADD5-A853-AB25-3DF03C923E8E}"/>
              </a:ext>
            </a:extLst>
          </p:cNvPr>
          <p:cNvSpPr/>
          <p:nvPr/>
        </p:nvSpPr>
        <p:spPr>
          <a:xfrm>
            <a:off x="3994918" y="1783779"/>
            <a:ext cx="144000" cy="144000"/>
          </a:xfrm>
          <a:prstGeom prst="ellipse">
            <a:avLst/>
          </a:prstGeom>
          <a:solidFill>
            <a:srgbClr val="9D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C"/>
          </a:p>
        </p:txBody>
      </p:sp>
      <p:sp>
        <p:nvSpPr>
          <p:cNvPr id="39" name="Oval 38">
            <a:extLst>
              <a:ext uri="{FF2B5EF4-FFF2-40B4-BE49-F238E27FC236}">
                <a16:creationId xmlns:a16="http://schemas.microsoft.com/office/drawing/2014/main" id="{C986C17A-0110-9F80-E5B3-7871BCD0383A}"/>
              </a:ext>
            </a:extLst>
          </p:cNvPr>
          <p:cNvSpPr/>
          <p:nvPr/>
        </p:nvSpPr>
        <p:spPr>
          <a:xfrm>
            <a:off x="3994918" y="5918317"/>
            <a:ext cx="144000" cy="144000"/>
          </a:xfrm>
          <a:prstGeom prst="ellipse">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C"/>
          </a:p>
        </p:txBody>
      </p:sp>
      <p:sp>
        <p:nvSpPr>
          <p:cNvPr id="9" name="TextBox 8">
            <a:extLst>
              <a:ext uri="{FF2B5EF4-FFF2-40B4-BE49-F238E27FC236}">
                <a16:creationId xmlns:a16="http://schemas.microsoft.com/office/drawing/2014/main" id="{8C66951F-3B48-0FEC-559F-067E7499C134}"/>
              </a:ext>
            </a:extLst>
          </p:cNvPr>
          <p:cNvSpPr txBox="1"/>
          <p:nvPr/>
        </p:nvSpPr>
        <p:spPr>
          <a:xfrm>
            <a:off x="655455" y="1610788"/>
            <a:ext cx="3280361" cy="1200329"/>
          </a:xfrm>
          <a:prstGeom prst="rect">
            <a:avLst/>
          </a:prstGeom>
          <a:noFill/>
          <a:ln>
            <a:noFill/>
          </a:ln>
        </p:spPr>
        <p:txBody>
          <a:bodyPr wrap="square">
            <a:spAutoFit/>
          </a:bodyPr>
          <a:lstStyle/>
          <a:p>
            <a:pPr marL="0" marR="0" lvl="0" indent="0" algn="ctr" rtl="0">
              <a:spcBef>
                <a:spcPts val="0"/>
              </a:spcBef>
              <a:spcAft>
                <a:spcPts val="0"/>
              </a:spcAft>
              <a:buNone/>
            </a:pPr>
            <a:r>
              <a:rPr lang="en-GB" sz="3600" b="1" dirty="0">
                <a:solidFill>
                  <a:srgbClr val="643C90"/>
                </a:solidFill>
                <a:ea typeface="Arial"/>
                <a:cs typeface="Arial"/>
                <a:sym typeface="Arial"/>
              </a:rPr>
              <a:t>Sharing Information </a:t>
            </a:r>
            <a:endParaRPr lang="en-GB" sz="2800" dirty="0">
              <a:solidFill>
                <a:srgbClr val="643C90"/>
              </a:solidFill>
            </a:endParaRPr>
          </a:p>
        </p:txBody>
      </p:sp>
      <p:sp>
        <p:nvSpPr>
          <p:cNvPr id="5" name="Rounded Rectangle 4">
            <a:extLst>
              <a:ext uri="{FF2B5EF4-FFF2-40B4-BE49-F238E27FC236}">
                <a16:creationId xmlns:a16="http://schemas.microsoft.com/office/drawing/2014/main" id="{A4BC7784-3718-3852-EC35-0DFFB527FF2C}"/>
              </a:ext>
            </a:extLst>
          </p:cNvPr>
          <p:cNvSpPr/>
          <p:nvPr/>
        </p:nvSpPr>
        <p:spPr>
          <a:xfrm>
            <a:off x="4268816" y="5223005"/>
            <a:ext cx="4064859" cy="839312"/>
          </a:xfrm>
          <a:prstGeom prst="roundRect">
            <a:avLst>
              <a:gd name="adj" fmla="val 14534"/>
            </a:avLst>
          </a:prstGeom>
          <a:solidFill>
            <a:schemeClr val="bg1"/>
          </a:solidFill>
          <a:ln w="28575">
            <a:solidFill>
              <a:srgbClr val="01407D"/>
            </a:solidFill>
          </a:ln>
          <a:effectLst>
            <a:outerShdw dist="38100" dir="2700000" algn="tl" rotWithShape="0">
              <a:srgbClr val="90C8E5"/>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120650" lvl="0">
              <a:buSzPts val="1700"/>
            </a:pPr>
            <a:r>
              <a:rPr lang="en-GB" dirty="0">
                <a:solidFill>
                  <a:schemeClr val="tx1"/>
                </a:solidFill>
              </a:rPr>
              <a:t>If you get sent a photograph that upsets you, tell a trusted adult.</a:t>
            </a:r>
          </a:p>
        </p:txBody>
      </p:sp>
    </p:spTree>
    <p:extLst>
      <p:ext uri="{BB962C8B-B14F-4D97-AF65-F5344CB8AC3E}">
        <p14:creationId xmlns:p14="http://schemas.microsoft.com/office/powerpoint/2010/main" val="1056638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up)">
                                      <p:cBhvr>
                                        <p:cTn id="7" dur="1000"/>
                                        <p:tgtEl>
                                          <p:spTgt spid="67"/>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1000"/>
                                        <p:tgtEl>
                                          <p:spTgt spid="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up)">
                                      <p:cBhvr>
                                        <p:cTn id="13" dur="500"/>
                                        <p:tgtEl>
                                          <p:spTgt spid="36"/>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wipe(up)">
                                      <p:cBhvr>
                                        <p:cTn id="17" dur="1000"/>
                                        <p:tgtEl>
                                          <p:spTgt spid="68"/>
                                        </p:tgtEl>
                                      </p:cBhvr>
                                    </p:animEffect>
                                  </p:childTnLst>
                                </p:cTn>
                              </p:par>
                              <p:par>
                                <p:cTn id="18" presetID="22" presetClass="entr" presetSubtype="1"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1000"/>
                                        <p:tgtEl>
                                          <p:spTgt spid="17"/>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wipe(up)">
                                      <p:cBhvr>
                                        <p:cTn id="24" dur="1000"/>
                                        <p:tgtEl>
                                          <p:spTgt spid="73"/>
                                        </p:tgtEl>
                                      </p:cBhvr>
                                    </p:animEffect>
                                  </p:childTnLst>
                                </p:cTn>
                              </p:par>
                              <p:par>
                                <p:cTn id="25" presetID="22" presetClass="entr" presetSubtype="1"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1000"/>
                                        <p:tgtEl>
                                          <p:spTgt spid="20"/>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1000"/>
                                        <p:tgtEl>
                                          <p:spTgt spid="5"/>
                                        </p:tgtEl>
                                      </p:cBhvr>
                                    </p:animEffect>
                                  </p:childTnLst>
                                </p:cTn>
                              </p:par>
                              <p:par>
                                <p:cTn id="32" presetID="22" presetClass="entr" presetSubtype="1"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up)">
                                      <p:cBhvr>
                                        <p:cTn id="34" dur="1000"/>
                                        <p:tgtEl>
                                          <p:spTgt spid="27"/>
                                        </p:tgtEl>
                                      </p:cBhvr>
                                    </p:animEffect>
                                  </p:childTnLst>
                                </p:cTn>
                              </p:par>
                              <p:par>
                                <p:cTn id="35" presetID="22" presetClass="entr" presetSubtype="1" fill="hold" grpId="0" nodeType="withEffect">
                                  <p:stCondLst>
                                    <p:cond delay="500"/>
                                  </p:stCondLst>
                                  <p:childTnLst>
                                    <p:set>
                                      <p:cBhvr>
                                        <p:cTn id="36" dur="1" fill="hold">
                                          <p:stCondLst>
                                            <p:cond delay="0"/>
                                          </p:stCondLst>
                                        </p:cTn>
                                        <p:tgtEl>
                                          <p:spTgt spid="39"/>
                                        </p:tgtEl>
                                        <p:attrNameLst>
                                          <p:attrName>style.visibility</p:attrName>
                                        </p:attrNameLst>
                                      </p:cBhvr>
                                      <p:to>
                                        <p:strVal val="visible"/>
                                      </p:to>
                                    </p:set>
                                    <p:animEffect transition="in" filter="wipe(up)">
                                      <p:cBhvr>
                                        <p:cTn id="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73" grpId="0" animBg="1"/>
      <p:bldP spid="36" grpId="0" animBg="1"/>
      <p:bldP spid="39"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Tabs">
            <a:extLst>
              <a:ext uri="{FF2B5EF4-FFF2-40B4-BE49-F238E27FC236}">
                <a16:creationId xmlns:a16="http://schemas.microsoft.com/office/drawing/2014/main" id="{BC31FB38-260E-9CA4-927D-D5266BA48723}"/>
              </a:ext>
            </a:extLst>
          </p:cNvPr>
          <p:cNvGrpSpPr/>
          <p:nvPr/>
        </p:nvGrpSpPr>
        <p:grpSpPr>
          <a:xfrm>
            <a:off x="655455" y="531236"/>
            <a:ext cx="7857366" cy="5730583"/>
            <a:chOff x="655455" y="531236"/>
            <a:chExt cx="7857366" cy="5730583"/>
          </a:xfrm>
        </p:grpSpPr>
        <p:sp>
          <p:nvSpPr>
            <p:cNvPr id="3" name="Rounded Rectangle 2"/>
            <p:cNvSpPr/>
            <p:nvPr/>
          </p:nvSpPr>
          <p:spPr>
            <a:xfrm>
              <a:off x="655455" y="783511"/>
              <a:ext cx="7857366" cy="5478308"/>
            </a:xfrm>
            <a:prstGeom prst="roundRect">
              <a:avLst>
                <a:gd name="adj" fmla="val 101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rapezoid 24"/>
            <p:cNvSpPr/>
            <p:nvPr/>
          </p:nvSpPr>
          <p:spPr>
            <a:xfrm>
              <a:off x="5913613" y="552888"/>
              <a:ext cx="1630187" cy="606902"/>
            </a:xfrm>
            <a:prstGeom prst="trapezoid">
              <a:avLst>
                <a:gd name="adj" fmla="val 15153"/>
              </a:avLst>
            </a:prstGeom>
            <a:solidFill>
              <a:srgbClr val="8ACBC0">
                <a:alpha val="4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rapezoid 22"/>
            <p:cNvSpPr/>
            <p:nvPr/>
          </p:nvSpPr>
          <p:spPr>
            <a:xfrm>
              <a:off x="4618943" y="552888"/>
              <a:ext cx="1382219" cy="606902"/>
            </a:xfrm>
            <a:prstGeom prst="trapezoid">
              <a:avLst>
                <a:gd name="adj" fmla="val 15153"/>
              </a:avLst>
            </a:prstGeom>
            <a:solidFill>
              <a:srgbClr val="8ACBC0">
                <a:alpha val="4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hlinkClick r:id="rId2" action="ppaction://hlinksldjump"/>
            </p:cNvPr>
            <p:cNvSpPr txBox="1"/>
            <p:nvPr/>
          </p:nvSpPr>
          <p:spPr>
            <a:xfrm>
              <a:off x="4733634" y="533399"/>
              <a:ext cx="1170650" cy="261610"/>
            </a:xfrm>
            <a:prstGeom prst="rect">
              <a:avLst/>
            </a:prstGeom>
            <a:noFill/>
          </p:spPr>
          <p:txBody>
            <a:bodyPr wrap="square" rtlCol="0">
              <a:spAutoFit/>
            </a:bodyPr>
            <a:lstStyle/>
            <a:p>
              <a:pPr algn="ctr"/>
              <a:r>
                <a:rPr lang="en-GB" sz="1050" b="1" dirty="0"/>
                <a:t>Online Bullying</a:t>
              </a:r>
            </a:p>
          </p:txBody>
        </p:sp>
        <p:sp>
          <p:nvSpPr>
            <p:cNvPr id="21" name="Trapezoid 20"/>
            <p:cNvSpPr/>
            <p:nvPr/>
          </p:nvSpPr>
          <p:spPr>
            <a:xfrm>
              <a:off x="3329518" y="552888"/>
              <a:ext cx="1382219" cy="606902"/>
            </a:xfrm>
            <a:prstGeom prst="trapezoid">
              <a:avLst>
                <a:gd name="adj" fmla="val 15153"/>
              </a:avLst>
            </a:prstGeom>
            <a:solidFill>
              <a:srgbClr val="8ACBC0">
                <a:alpha val="4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hlinkClick r:id="rId3" action="ppaction://hlinksldjump"/>
            </p:cNvPr>
            <p:cNvSpPr txBox="1"/>
            <p:nvPr/>
          </p:nvSpPr>
          <p:spPr>
            <a:xfrm>
              <a:off x="3457007" y="533399"/>
              <a:ext cx="1170650" cy="261610"/>
            </a:xfrm>
            <a:prstGeom prst="rect">
              <a:avLst/>
            </a:prstGeom>
            <a:noFill/>
          </p:spPr>
          <p:txBody>
            <a:bodyPr wrap="square" rtlCol="0">
              <a:spAutoFit/>
            </a:bodyPr>
            <a:lstStyle/>
            <a:p>
              <a:pPr algn="ctr"/>
              <a:r>
                <a:rPr lang="en-GB" sz="1050" b="1" dirty="0"/>
                <a:t>Making Friends</a:t>
              </a:r>
            </a:p>
          </p:txBody>
        </p:sp>
        <p:sp>
          <p:nvSpPr>
            <p:cNvPr id="15" name="Trapezoid 14"/>
            <p:cNvSpPr/>
            <p:nvPr/>
          </p:nvSpPr>
          <p:spPr>
            <a:xfrm>
              <a:off x="666589" y="552888"/>
              <a:ext cx="1435262" cy="606902"/>
            </a:xfrm>
            <a:prstGeom prst="trapezoid">
              <a:avLst>
                <a:gd name="adj" fmla="val 15153"/>
              </a:avLst>
            </a:prstGeom>
            <a:solidFill>
              <a:srgbClr val="8ACB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rapezoid 6"/>
            <p:cNvSpPr/>
            <p:nvPr/>
          </p:nvSpPr>
          <p:spPr>
            <a:xfrm>
              <a:off x="2034848" y="552888"/>
              <a:ext cx="1382219" cy="606902"/>
            </a:xfrm>
            <a:prstGeom prst="trapezoid">
              <a:avLst>
                <a:gd name="adj" fmla="val 15153"/>
              </a:avLst>
            </a:prstGeom>
            <a:solidFill>
              <a:srgbClr val="8ACBC0">
                <a:alpha val="4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655455" y="783510"/>
              <a:ext cx="7857366" cy="695915"/>
            </a:xfrm>
            <a:prstGeom prst="roundRect">
              <a:avLst>
                <a:gd name="adj" fmla="val 6202"/>
              </a:avLst>
            </a:prstGeom>
            <a:solidFill>
              <a:srgbClr val="8ACBC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rapezoid 9"/>
            <p:cNvSpPr/>
            <p:nvPr/>
          </p:nvSpPr>
          <p:spPr>
            <a:xfrm>
              <a:off x="727075" y="740409"/>
              <a:ext cx="1320800" cy="100803"/>
            </a:xfrm>
            <a:prstGeom prst="trapezoid">
              <a:avLst>
                <a:gd name="adj" fmla="val 20972"/>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a:hlinkClick r:id="" action="ppaction://hlinkshowjump?jump=previousslide"/>
            </p:cNvPr>
            <p:cNvSpPr/>
            <p:nvPr/>
          </p:nvSpPr>
          <p:spPr>
            <a:xfrm flipH="1">
              <a:off x="764697" y="995117"/>
              <a:ext cx="299406" cy="210393"/>
            </a:xfrm>
            <a:prstGeom prst="rightArrow">
              <a:avLst>
                <a:gd name="adj1" fmla="val 34155"/>
                <a:gd name="adj2" fmla="val 50000"/>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a:hlinkClick r:id="" action="ppaction://hlinkshowjump?jump=nextslide"/>
            </p:cNvPr>
            <p:cNvSpPr/>
            <p:nvPr/>
          </p:nvSpPr>
          <p:spPr>
            <a:xfrm>
              <a:off x="1173345" y="995117"/>
              <a:ext cx="299406" cy="210393"/>
            </a:xfrm>
            <a:prstGeom prst="rightArrow">
              <a:avLst>
                <a:gd name="adj1" fmla="val 34155"/>
                <a:gd name="adj2" fmla="val 50000"/>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ircular Arrow 12"/>
            <p:cNvSpPr/>
            <p:nvPr/>
          </p:nvSpPr>
          <p:spPr>
            <a:xfrm>
              <a:off x="1516083" y="976910"/>
              <a:ext cx="244816" cy="246806"/>
            </a:xfrm>
            <a:prstGeom prst="circularArrow">
              <a:avLst>
                <a:gd name="adj1" fmla="val 14387"/>
                <a:gd name="adj2" fmla="val 1103042"/>
                <a:gd name="adj3" fmla="val 20455631"/>
                <a:gd name="adj4" fmla="val 1587046"/>
                <a:gd name="adj5" fmla="val 19222"/>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hlinkClick r:id="rId4" action="ppaction://hlinksldjump"/>
            </p:cNvPr>
            <p:cNvSpPr txBox="1"/>
            <p:nvPr/>
          </p:nvSpPr>
          <p:spPr>
            <a:xfrm>
              <a:off x="2162337" y="533399"/>
              <a:ext cx="1170650" cy="261610"/>
            </a:xfrm>
            <a:prstGeom prst="rect">
              <a:avLst/>
            </a:prstGeom>
            <a:noFill/>
          </p:spPr>
          <p:txBody>
            <a:bodyPr wrap="square" rtlCol="0">
              <a:spAutoFit/>
            </a:bodyPr>
            <a:lstStyle/>
            <a:p>
              <a:pPr marL="0" marR="0" lvl="0" indent="0" algn="ctr" rtl="0">
                <a:spcBef>
                  <a:spcPts val="0"/>
                </a:spcBef>
                <a:spcAft>
                  <a:spcPts val="0"/>
                </a:spcAft>
                <a:buNone/>
              </a:pPr>
              <a:r>
                <a:rPr lang="en-GB" sz="1050" b="1" dirty="0">
                  <a:solidFill>
                    <a:schemeClr val="dk1"/>
                  </a:solidFill>
                  <a:ea typeface="Arial"/>
                  <a:cs typeface="Arial"/>
                  <a:sym typeface="Arial"/>
                </a:rPr>
                <a:t>Online Gaming</a:t>
              </a:r>
              <a:endParaRPr lang="en-GB" sz="900" dirty="0"/>
            </a:p>
          </p:txBody>
        </p:sp>
        <p:sp>
          <p:nvSpPr>
            <p:cNvPr id="32" name="TextBox 31">
              <a:hlinkClick r:id="rId5" action="ppaction://hlinksldjump"/>
            </p:cNvPr>
            <p:cNvSpPr txBox="1"/>
            <p:nvPr/>
          </p:nvSpPr>
          <p:spPr>
            <a:xfrm>
              <a:off x="806987" y="531236"/>
              <a:ext cx="1170650" cy="261610"/>
            </a:xfrm>
            <a:prstGeom prst="rect">
              <a:avLst/>
            </a:prstGeom>
            <a:noFill/>
          </p:spPr>
          <p:txBody>
            <a:bodyPr wrap="square" rtlCol="0">
              <a:spAutoFit/>
            </a:bodyPr>
            <a:lstStyle/>
            <a:p>
              <a:pPr algn="ctr"/>
              <a:r>
                <a:rPr lang="en-GB" sz="1050" b="1" dirty="0"/>
                <a:t>Welcome Page</a:t>
              </a:r>
            </a:p>
          </p:txBody>
        </p:sp>
        <p:sp>
          <p:nvSpPr>
            <p:cNvPr id="70" name="TextBox 69"/>
            <p:cNvSpPr txBox="1"/>
            <p:nvPr/>
          </p:nvSpPr>
          <p:spPr>
            <a:xfrm>
              <a:off x="1921453" y="822955"/>
              <a:ext cx="6049189" cy="646331"/>
            </a:xfrm>
            <a:prstGeom prst="rect">
              <a:avLst/>
            </a:prstGeom>
            <a:noFill/>
          </p:spPr>
          <p:txBody>
            <a:bodyPr wrap="square" rtlCol="0">
              <a:spAutoFit/>
            </a:bodyPr>
            <a:lstStyle/>
            <a:p>
              <a:pPr marL="0" lvl="0" indent="0" algn="ctr" rtl="0">
                <a:spcBef>
                  <a:spcPts val="0"/>
                </a:spcBef>
                <a:spcAft>
                  <a:spcPts val="0"/>
                </a:spcAft>
                <a:buNone/>
              </a:pPr>
              <a:r>
                <a:rPr lang="en-GB" sz="3600" b="1" dirty="0">
                  <a:solidFill>
                    <a:schemeClr val="bg1"/>
                  </a:solidFill>
                </a:rPr>
                <a:t>STOP  CLOSE  TELL</a:t>
              </a:r>
            </a:p>
          </p:txBody>
        </p:sp>
        <p:sp>
          <p:nvSpPr>
            <p:cNvPr id="77" name="TextBox 76">
              <a:hlinkClick r:id="rId6" action="ppaction://hlinksldjump"/>
            </p:cNvPr>
            <p:cNvSpPr txBox="1"/>
            <p:nvPr/>
          </p:nvSpPr>
          <p:spPr>
            <a:xfrm>
              <a:off x="6009352" y="533399"/>
              <a:ext cx="1458248" cy="253916"/>
            </a:xfrm>
            <a:prstGeom prst="rect">
              <a:avLst/>
            </a:prstGeom>
            <a:noFill/>
          </p:spPr>
          <p:txBody>
            <a:bodyPr wrap="square" rtlCol="0">
              <a:spAutoFit/>
            </a:bodyPr>
            <a:lstStyle/>
            <a:p>
              <a:pPr algn="ctr"/>
              <a:r>
                <a:rPr lang="en-GB" sz="1050" b="1" dirty="0"/>
                <a:t>Sharing Information</a:t>
              </a:r>
            </a:p>
          </p:txBody>
        </p:sp>
      </p:grpSp>
      <p:pic>
        <p:nvPicPr>
          <p:cNvPr id="49" name="Teacher"/>
          <p:cNvPicPr>
            <a:picLocks noChangeAspect="1"/>
          </p:cNvPicPr>
          <p:nvPr/>
        </p:nvPicPr>
        <p:blipFill rotWithShape="1">
          <a:blip r:embed="rId7" cstate="screen">
            <a:extLst>
              <a:ext uri="{28A0092B-C50C-407E-A947-70E740481C1C}">
                <a14:useLocalDpi xmlns:a14="http://schemas.microsoft.com/office/drawing/2010/main"/>
              </a:ext>
            </a:extLst>
          </a:blip>
          <a:srcRect l="-5181" t="-2197" r="-7650" b="-4464"/>
          <a:stretch/>
        </p:blipFill>
        <p:spPr>
          <a:xfrm>
            <a:off x="238389" y="1579283"/>
            <a:ext cx="3740665" cy="5162480"/>
          </a:xfrm>
          <a:prstGeom prst="rect">
            <a:avLst/>
          </a:prstGeom>
          <a:ln w="28575">
            <a:noFill/>
          </a:ln>
          <a:effectLst/>
        </p:spPr>
      </p:pic>
      <p:sp>
        <p:nvSpPr>
          <p:cNvPr id="67" name="Rounded Rectangle 66"/>
          <p:cNvSpPr/>
          <p:nvPr/>
        </p:nvSpPr>
        <p:spPr>
          <a:xfrm>
            <a:off x="4365296" y="2524654"/>
            <a:ext cx="3955741" cy="1160713"/>
          </a:xfrm>
          <a:prstGeom prst="roundRect">
            <a:avLst>
              <a:gd name="adj" fmla="val 11654"/>
            </a:avLst>
          </a:prstGeom>
          <a:solidFill>
            <a:schemeClr val="bg1"/>
          </a:solidFill>
          <a:ln w="28575">
            <a:solidFill>
              <a:srgbClr val="01407D"/>
            </a:solidFill>
          </a:ln>
          <a:effectLst>
            <a:outerShdw dist="38100" dir="2700000" algn="tl" rotWithShape="0">
              <a:srgbClr val="90C8E5"/>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r>
              <a:rPr lang="en-GB" b="1" dirty="0">
                <a:solidFill>
                  <a:schemeClr val="tx1"/>
                </a:solidFill>
              </a:rPr>
              <a:t>STOP - </a:t>
            </a:r>
            <a:r>
              <a:rPr lang="en-GB" dirty="0">
                <a:solidFill>
                  <a:schemeClr val="tx1"/>
                </a:solidFill>
              </a:rPr>
              <a:t>Stop what you are doing. Do not click on the page or reply to any messages</a:t>
            </a:r>
            <a:r>
              <a:rPr lang="en-GB" b="1" dirty="0">
                <a:solidFill>
                  <a:schemeClr val="tx1"/>
                </a:solidFill>
              </a:rPr>
              <a:t>. </a:t>
            </a:r>
          </a:p>
        </p:txBody>
      </p:sp>
      <p:sp>
        <p:nvSpPr>
          <p:cNvPr id="68" name="Rounded Rectangle 67"/>
          <p:cNvSpPr/>
          <p:nvPr/>
        </p:nvSpPr>
        <p:spPr>
          <a:xfrm>
            <a:off x="4365296" y="3817077"/>
            <a:ext cx="3955741" cy="854246"/>
          </a:xfrm>
          <a:prstGeom prst="roundRect">
            <a:avLst/>
          </a:prstGeom>
          <a:solidFill>
            <a:schemeClr val="bg1"/>
          </a:solidFill>
          <a:ln w="28575">
            <a:solidFill>
              <a:srgbClr val="01407D"/>
            </a:solidFill>
          </a:ln>
          <a:effectLst>
            <a:outerShdw dist="38100" dir="2700000" algn="tl" rotWithShape="0">
              <a:srgbClr val="90C8E5"/>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r>
              <a:rPr lang="en-GB" b="1" dirty="0">
                <a:solidFill>
                  <a:schemeClr val="tx1"/>
                </a:solidFill>
              </a:rPr>
              <a:t>CLOSE - </a:t>
            </a:r>
            <a:r>
              <a:rPr lang="en-GB" dirty="0">
                <a:solidFill>
                  <a:schemeClr val="tx1"/>
                </a:solidFill>
              </a:rPr>
              <a:t>Close the laptop. Put your phone or tablet down. </a:t>
            </a:r>
          </a:p>
        </p:txBody>
      </p:sp>
      <p:sp>
        <p:nvSpPr>
          <p:cNvPr id="73" name="Rounded Rectangle 72"/>
          <p:cNvSpPr/>
          <p:nvPr/>
        </p:nvSpPr>
        <p:spPr>
          <a:xfrm>
            <a:off x="4365296" y="4803033"/>
            <a:ext cx="3955741" cy="566933"/>
          </a:xfrm>
          <a:prstGeom prst="roundRect">
            <a:avLst>
              <a:gd name="adj" fmla="val 22737"/>
            </a:avLst>
          </a:prstGeom>
          <a:solidFill>
            <a:schemeClr val="bg1"/>
          </a:solidFill>
          <a:ln w="28575">
            <a:solidFill>
              <a:srgbClr val="01407D"/>
            </a:solidFill>
          </a:ln>
          <a:effectLst>
            <a:outerShdw dist="38100" dir="2700000" algn="tl" rotWithShape="0">
              <a:srgbClr val="90C8E5"/>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r>
              <a:rPr lang="en-GB" b="1" dirty="0">
                <a:solidFill>
                  <a:schemeClr val="tx1"/>
                </a:solidFill>
              </a:rPr>
              <a:t>TELL - </a:t>
            </a:r>
            <a:r>
              <a:rPr lang="en-GB" dirty="0">
                <a:solidFill>
                  <a:schemeClr val="tx1"/>
                </a:solidFill>
              </a:rPr>
              <a:t>Tell a trusted adult.</a:t>
            </a:r>
          </a:p>
        </p:txBody>
      </p:sp>
      <p:cxnSp>
        <p:nvCxnSpPr>
          <p:cNvPr id="8" name="Straight Connector 1">
            <a:extLst>
              <a:ext uri="{FF2B5EF4-FFF2-40B4-BE49-F238E27FC236}">
                <a16:creationId xmlns:a16="http://schemas.microsoft.com/office/drawing/2014/main" id="{197F7B34-80D3-BCD1-BCD0-B66C4598B3C7}"/>
              </a:ext>
            </a:extLst>
          </p:cNvPr>
          <p:cNvCxnSpPr>
            <a:cxnSpLocks/>
          </p:cNvCxnSpPr>
          <p:nvPr/>
        </p:nvCxnSpPr>
        <p:spPr>
          <a:xfrm>
            <a:off x="4163398" y="2524654"/>
            <a:ext cx="0" cy="1334965"/>
          </a:xfrm>
          <a:prstGeom prst="line">
            <a:avLst/>
          </a:prstGeom>
          <a:ln w="25400">
            <a:solidFill>
              <a:srgbClr val="9D9CCD"/>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2">
            <a:extLst>
              <a:ext uri="{FF2B5EF4-FFF2-40B4-BE49-F238E27FC236}">
                <a16:creationId xmlns:a16="http://schemas.microsoft.com/office/drawing/2014/main" id="{383874A4-DAC6-C13B-852C-18AA1B4820DB}"/>
              </a:ext>
            </a:extLst>
          </p:cNvPr>
          <p:cNvCxnSpPr>
            <a:cxnSpLocks/>
          </p:cNvCxnSpPr>
          <p:nvPr/>
        </p:nvCxnSpPr>
        <p:spPr>
          <a:xfrm>
            <a:off x="4163398" y="3795813"/>
            <a:ext cx="0" cy="946308"/>
          </a:xfrm>
          <a:prstGeom prst="line">
            <a:avLst/>
          </a:prstGeom>
          <a:ln w="25400">
            <a:solidFill>
              <a:srgbClr val="643C9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3">
            <a:extLst>
              <a:ext uri="{FF2B5EF4-FFF2-40B4-BE49-F238E27FC236}">
                <a16:creationId xmlns:a16="http://schemas.microsoft.com/office/drawing/2014/main" id="{3E8E6D0C-DDC3-2877-EEA3-ADB7244DADC5}"/>
              </a:ext>
            </a:extLst>
          </p:cNvPr>
          <p:cNvCxnSpPr>
            <a:cxnSpLocks/>
          </p:cNvCxnSpPr>
          <p:nvPr/>
        </p:nvCxnSpPr>
        <p:spPr>
          <a:xfrm>
            <a:off x="4163398" y="4760505"/>
            <a:ext cx="0" cy="566933"/>
          </a:xfrm>
          <a:prstGeom prst="line">
            <a:avLst/>
          </a:prstGeom>
          <a:ln w="25400">
            <a:solidFill>
              <a:srgbClr val="9D9CCD"/>
            </a:solidFill>
            <a:prstDash val="sysDot"/>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CFA93C9D-ADD5-A853-AB25-3DF03C923E8E}"/>
              </a:ext>
            </a:extLst>
          </p:cNvPr>
          <p:cNvSpPr/>
          <p:nvPr/>
        </p:nvSpPr>
        <p:spPr>
          <a:xfrm>
            <a:off x="4091398" y="2524654"/>
            <a:ext cx="144000" cy="144000"/>
          </a:xfrm>
          <a:prstGeom prst="ellipse">
            <a:avLst/>
          </a:prstGeom>
          <a:solidFill>
            <a:srgbClr val="9D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C"/>
          </a:p>
        </p:txBody>
      </p:sp>
      <p:sp>
        <p:nvSpPr>
          <p:cNvPr id="39" name="Oval 38">
            <a:extLst>
              <a:ext uri="{FF2B5EF4-FFF2-40B4-BE49-F238E27FC236}">
                <a16:creationId xmlns:a16="http://schemas.microsoft.com/office/drawing/2014/main" id="{C986C17A-0110-9F80-E5B3-7871BCD0383A}"/>
              </a:ext>
            </a:extLst>
          </p:cNvPr>
          <p:cNvSpPr/>
          <p:nvPr/>
        </p:nvSpPr>
        <p:spPr>
          <a:xfrm>
            <a:off x="4091398" y="5225966"/>
            <a:ext cx="144000" cy="144000"/>
          </a:xfrm>
          <a:prstGeom prst="ellipse">
            <a:avLst/>
          </a:prstGeom>
          <a:solidFill>
            <a:srgbClr val="9D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C"/>
          </a:p>
        </p:txBody>
      </p:sp>
    </p:spTree>
    <p:extLst>
      <p:ext uri="{BB962C8B-B14F-4D97-AF65-F5344CB8AC3E}">
        <p14:creationId xmlns:p14="http://schemas.microsoft.com/office/powerpoint/2010/main" val="322925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up)">
                                      <p:cBhvr>
                                        <p:cTn id="7" dur="1000"/>
                                        <p:tgtEl>
                                          <p:spTgt spid="67"/>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1000"/>
                                        <p:tgtEl>
                                          <p:spTgt spid="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up)">
                                      <p:cBhvr>
                                        <p:cTn id="13" dur="500"/>
                                        <p:tgtEl>
                                          <p:spTgt spid="36"/>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wipe(up)">
                                      <p:cBhvr>
                                        <p:cTn id="17" dur="1000"/>
                                        <p:tgtEl>
                                          <p:spTgt spid="68"/>
                                        </p:tgtEl>
                                      </p:cBhvr>
                                    </p:animEffect>
                                  </p:childTnLst>
                                </p:cTn>
                              </p:par>
                              <p:par>
                                <p:cTn id="18" presetID="22" presetClass="entr" presetSubtype="1"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1000"/>
                                        <p:tgtEl>
                                          <p:spTgt spid="17"/>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wipe(up)">
                                      <p:cBhvr>
                                        <p:cTn id="24" dur="1000"/>
                                        <p:tgtEl>
                                          <p:spTgt spid="73"/>
                                        </p:tgtEl>
                                      </p:cBhvr>
                                    </p:animEffect>
                                  </p:childTnLst>
                                </p:cTn>
                              </p:par>
                              <p:par>
                                <p:cTn id="25" presetID="22" presetClass="entr" presetSubtype="1"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1000"/>
                                        <p:tgtEl>
                                          <p:spTgt spid="20"/>
                                        </p:tgtEl>
                                      </p:cBhvr>
                                    </p:animEffect>
                                  </p:childTnLst>
                                </p:cTn>
                              </p:par>
                              <p:par>
                                <p:cTn id="28" presetID="22" presetClass="entr" presetSubtype="1" fill="hold" grpId="0" nodeType="withEffect">
                                  <p:stCondLst>
                                    <p:cond delay="50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73" grpId="0" animBg="1"/>
      <p:bldP spid="36" grpId="0" animBg="1"/>
      <p:bldP spid="39"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767</TotalTime>
  <Words>625</Words>
  <Application>Microsoft Office PowerPoint</Application>
  <PresentationFormat>On-screen Show (4:3)</PresentationFormat>
  <Paragraphs>77</Paragraphs>
  <Slides>10</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Roboto</vt:lpstr>
      <vt:lpstr>Calibri</vt:lpstr>
      <vt:lpstr>Twinkl</vt:lpstr>
      <vt:lpstr>Office Theme</vt:lpstr>
      <vt:lpstr>Disclaimer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Suminska</dc:creator>
  <cp:lastModifiedBy>Toni Page</cp:lastModifiedBy>
  <cp:revision>56</cp:revision>
  <cp:lastPrinted>2024-01-31T10:38:18Z</cp:lastPrinted>
  <dcterms:created xsi:type="dcterms:W3CDTF">2021-04-13T09:47:12Z</dcterms:created>
  <dcterms:modified xsi:type="dcterms:W3CDTF">2024-01-31T10:39:09Z</dcterms:modified>
</cp:coreProperties>
</file>